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Lst>
  <p:sldSz cx="13004800" cy="9753600"/>
  <p:notesSz cx="6858000" cy="9144000"/>
  <p:defaultTextStyle>
    <a:lvl1pPr algn="ctr" defTabSz="584200">
      <a:defRPr sz="3600">
        <a:latin typeface="Archer Medium LF"/>
        <a:ea typeface="Archer Medium LF"/>
        <a:cs typeface="Archer Medium LF"/>
        <a:sym typeface="Archer Medium LF"/>
      </a:defRPr>
    </a:lvl1pPr>
    <a:lvl2pPr indent="228600" algn="ctr" defTabSz="584200">
      <a:defRPr sz="3600">
        <a:latin typeface="Archer Medium LF"/>
        <a:ea typeface="Archer Medium LF"/>
        <a:cs typeface="Archer Medium LF"/>
        <a:sym typeface="Archer Medium LF"/>
      </a:defRPr>
    </a:lvl2pPr>
    <a:lvl3pPr indent="457200" algn="ctr" defTabSz="584200">
      <a:defRPr sz="3600">
        <a:latin typeface="Archer Medium LF"/>
        <a:ea typeface="Archer Medium LF"/>
        <a:cs typeface="Archer Medium LF"/>
        <a:sym typeface="Archer Medium LF"/>
      </a:defRPr>
    </a:lvl3pPr>
    <a:lvl4pPr indent="685800" algn="ctr" defTabSz="584200">
      <a:defRPr sz="3600">
        <a:latin typeface="Archer Medium LF"/>
        <a:ea typeface="Archer Medium LF"/>
        <a:cs typeface="Archer Medium LF"/>
        <a:sym typeface="Archer Medium LF"/>
      </a:defRPr>
    </a:lvl4pPr>
    <a:lvl5pPr indent="914400" algn="ctr" defTabSz="584200">
      <a:defRPr sz="3600">
        <a:latin typeface="Archer Medium LF"/>
        <a:ea typeface="Archer Medium LF"/>
        <a:cs typeface="Archer Medium LF"/>
        <a:sym typeface="Archer Medium LF"/>
      </a:defRPr>
    </a:lvl5pPr>
    <a:lvl6pPr indent="1143000" algn="ctr" defTabSz="584200">
      <a:defRPr sz="3600">
        <a:latin typeface="Archer Medium LF"/>
        <a:ea typeface="Archer Medium LF"/>
        <a:cs typeface="Archer Medium LF"/>
        <a:sym typeface="Archer Medium LF"/>
      </a:defRPr>
    </a:lvl6pPr>
    <a:lvl7pPr indent="1371600" algn="ctr" defTabSz="584200">
      <a:defRPr sz="3600">
        <a:latin typeface="Archer Medium LF"/>
        <a:ea typeface="Archer Medium LF"/>
        <a:cs typeface="Archer Medium LF"/>
        <a:sym typeface="Archer Medium LF"/>
      </a:defRPr>
    </a:lvl7pPr>
    <a:lvl8pPr indent="1600200" algn="ctr" defTabSz="584200">
      <a:defRPr sz="3600">
        <a:latin typeface="Archer Medium LF"/>
        <a:ea typeface="Archer Medium LF"/>
        <a:cs typeface="Archer Medium LF"/>
        <a:sym typeface="Archer Medium LF"/>
      </a:defRPr>
    </a:lvl8pPr>
    <a:lvl9pPr indent="1828800" algn="ctr" defTabSz="584200">
      <a:defRPr sz="3600">
        <a:latin typeface="Archer Medium LF"/>
        <a:ea typeface="Archer Medium LF"/>
        <a:cs typeface="Archer Medium LF"/>
        <a:sym typeface="Archer Medium LF"/>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12.xml.rels><?xml version="1.0" encoding="UTF-8" standalone="yes"?><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sldImg"/>
          </p:nvPr>
        </p:nvSpPr>
        <p:spPr>
          <a:prstGeom prst="rect">
            <a:avLst/>
          </a:prstGeom>
        </p:spPr>
        <p:txBody>
          <a:bodyPr/>
          <a:lstStyle/>
          <a:p>
            <a:pPr lvl="0"/>
          </a:p>
        </p:txBody>
      </p:sp>
      <p:sp>
        <p:nvSpPr>
          <p:cNvPr id="46" name="Shape 46"/>
          <p:cNvSpPr/>
          <p:nvPr>
            <p:ph type="body" sz="quarter" idx="1"/>
          </p:nvPr>
        </p:nvSpPr>
        <p:spPr>
          <a:prstGeom prst="rect">
            <a:avLst/>
          </a:prstGeom>
        </p:spPr>
        <p:txBody>
          <a:bodyPr/>
          <a:lstStyle/>
          <a:p>
            <a:pPr lvl="0">
              <a:defRPr sz="1800"/>
            </a:pPr>
            <a:r>
              <a:rPr sz="2200"/>
              <a:t>John Blake, CNN is referencing some pastors who disagree with tithing.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155"/>
          <p:cNvSpPr/>
          <p:nvPr>
            <p:ph type="sldImg"/>
          </p:nvPr>
        </p:nvSpPr>
        <p:spPr>
          <a:prstGeom prst="rect">
            <a:avLst/>
          </a:prstGeom>
        </p:spPr>
        <p:txBody>
          <a:bodyPr/>
          <a:lstStyle/>
          <a:p>
            <a:pPr lvl="0"/>
          </a:p>
        </p:txBody>
      </p:sp>
      <p:sp>
        <p:nvSpPr>
          <p:cNvPr id="156" name="Shape 156"/>
          <p:cNvSpPr/>
          <p:nvPr>
            <p:ph type="body" sz="quarter" idx="1"/>
          </p:nvPr>
        </p:nvSpPr>
        <p:spPr>
          <a:prstGeom prst="rect">
            <a:avLst/>
          </a:prstGeom>
        </p:spPr>
        <p:txBody>
          <a:bodyPr/>
          <a:lstStyle/>
          <a:p>
            <a:pPr lvl="0">
              <a:defRPr sz="1800"/>
            </a:pPr>
            <a:r>
              <a:rPr sz="2200"/>
              <a:t>Tithing is the training wheels of giving… the tithe is a tutor like the law lead us to Christ (Gal 3:24) - Alcorn 182</a:t>
            </a:r>
            <a:endParaRPr sz="2200"/>
          </a:p>
          <a:p>
            <a:pPr lvl="0">
              <a:defRPr sz="1800"/>
            </a:pPr>
            <a:endParaRPr sz="2200"/>
          </a:p>
          <a:p>
            <a:pPr lvl="0">
              <a:defRPr sz="1800"/>
            </a:pPr>
            <a:r>
              <a:rPr sz="2200"/>
              <a:t>If all you can give is 10%, that’s fine! God loves a cheerful giver. You’re not better for giving any more.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sldImg"/>
          </p:nvPr>
        </p:nvSpPr>
        <p:spPr>
          <a:prstGeom prst="rect">
            <a:avLst/>
          </a:prstGeom>
        </p:spPr>
        <p:txBody>
          <a:bodyPr/>
          <a:lstStyle/>
          <a:p>
            <a:pPr lvl="0"/>
          </a:p>
        </p:txBody>
      </p:sp>
      <p:sp>
        <p:nvSpPr>
          <p:cNvPr id="166" name="Shape 166"/>
          <p:cNvSpPr/>
          <p:nvPr>
            <p:ph type="body" sz="quarter" idx="1"/>
          </p:nvPr>
        </p:nvSpPr>
        <p:spPr>
          <a:prstGeom prst="rect">
            <a:avLst/>
          </a:prstGeom>
        </p:spPr>
        <p:txBody>
          <a:bodyPr/>
          <a:lstStyle/>
          <a:p>
            <a:pPr lvl="0">
              <a:defRPr sz="1800"/>
            </a:pPr>
            <a:r>
              <a:rPr sz="2200"/>
              <a:t>What brings renewal?</a:t>
            </a:r>
            <a:endParaRPr sz="2200"/>
          </a:p>
          <a:p>
            <a:pPr lvl="0" marL="388055" indent="-388055">
              <a:buSzPct val="100000"/>
              <a:buAutoNum type="arabicPeriod" startAt="1"/>
              <a:defRPr sz="1800"/>
            </a:pPr>
            <a:r>
              <a:rPr sz="2200"/>
              <a:t>Rest - We only have time to rest some</a:t>
            </a:r>
            <a:endParaRPr sz="2200"/>
          </a:p>
          <a:p>
            <a:pPr lvl="0" marL="388055" indent="-388055">
              <a:buSzPct val="100000"/>
              <a:buAutoNum type="arabicPeriod" startAt="1"/>
              <a:defRPr sz="1800"/>
            </a:pPr>
            <a:r>
              <a:rPr sz="2200"/>
              <a:t>Fruit - We hope to see fruit soon</a:t>
            </a:r>
            <a:endParaRPr sz="2200"/>
          </a:p>
          <a:p>
            <a:pPr lvl="0" marL="388055" indent="-388055">
              <a:buSzPct val="100000"/>
              <a:buAutoNum type="arabicPeriod" startAt="1"/>
              <a:defRPr sz="1800"/>
            </a:pPr>
            <a:r>
              <a:rPr sz="2200"/>
              <a:t>Relationships - Giving helps encourage each other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Shape 190"/>
          <p:cNvSpPr/>
          <p:nvPr>
            <p:ph type="sldImg"/>
          </p:nvPr>
        </p:nvSpPr>
        <p:spPr>
          <a:prstGeom prst="rect">
            <a:avLst/>
          </a:prstGeom>
        </p:spPr>
        <p:txBody>
          <a:bodyPr/>
          <a:lstStyle/>
          <a:p>
            <a:pPr lvl="0"/>
          </a:p>
        </p:txBody>
      </p:sp>
      <p:sp>
        <p:nvSpPr>
          <p:cNvPr id="191" name="Shape 191"/>
          <p:cNvSpPr/>
          <p:nvPr>
            <p:ph type="body" sz="quarter" idx="1"/>
          </p:nvPr>
        </p:nvSpPr>
        <p:spPr>
          <a:prstGeom prst="rect">
            <a:avLst/>
          </a:prstGeom>
        </p:spPr>
        <p:txBody>
          <a:bodyPr/>
          <a:lstStyle/>
          <a:p>
            <a:pPr lvl="0">
              <a:defRPr sz="1800"/>
            </a:pPr>
            <a:r>
              <a:rPr sz="2200"/>
              <a:t>*This is our mission: To make, mature, and multiply followers of Jesus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sldImg"/>
          </p:nvPr>
        </p:nvSpPr>
        <p:spPr>
          <a:prstGeom prst="rect">
            <a:avLst/>
          </a:prstGeom>
        </p:spPr>
        <p:txBody>
          <a:bodyPr/>
          <a:lstStyle/>
          <a:p>
            <a:pPr lvl="0"/>
          </a:p>
        </p:txBody>
      </p:sp>
      <p:sp>
        <p:nvSpPr>
          <p:cNvPr id="58" name="Shape 58"/>
          <p:cNvSpPr/>
          <p:nvPr>
            <p:ph type="body" sz="quarter" idx="1"/>
          </p:nvPr>
        </p:nvSpPr>
        <p:spPr>
          <a:prstGeom prst="rect">
            <a:avLst/>
          </a:prstGeom>
        </p:spPr>
        <p:txBody>
          <a:bodyPr/>
          <a:lstStyle/>
          <a:p>
            <a:pPr lvl="0">
              <a:defRPr sz="1800"/>
            </a:pPr>
            <a:r>
              <a:rPr sz="2200"/>
              <a:t>Notice that giving is first about the heart attitude. God calls us to a good heart attitude first!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4" name="Shape 84"/>
          <p:cNvSpPr/>
          <p:nvPr>
            <p:ph type="sldImg"/>
          </p:nvPr>
        </p:nvSpPr>
        <p:spPr>
          <a:prstGeom prst="rect">
            <a:avLst/>
          </a:prstGeom>
        </p:spPr>
        <p:txBody>
          <a:bodyPr/>
          <a:lstStyle/>
          <a:p>
            <a:pPr lvl="0"/>
          </a:p>
        </p:txBody>
      </p:sp>
      <p:sp>
        <p:nvSpPr>
          <p:cNvPr id="85" name="Shape 85"/>
          <p:cNvSpPr/>
          <p:nvPr>
            <p:ph type="body" sz="quarter" idx="1"/>
          </p:nvPr>
        </p:nvSpPr>
        <p:spPr>
          <a:prstGeom prst="rect">
            <a:avLst/>
          </a:prstGeom>
        </p:spPr>
        <p:txBody>
          <a:bodyPr/>
          <a:lstStyle/>
          <a:p>
            <a:pPr lvl="0">
              <a:defRPr sz="1800"/>
            </a:pPr>
            <a:r>
              <a:rPr sz="2200"/>
              <a:t>Massah - Israelites quarreled with Moses about being in the desert and not having water. They weren’t trusting God, so they tried to force the issue. (Exodus 17:1-7)</a:t>
            </a:r>
            <a:endParaRPr sz="2200"/>
          </a:p>
          <a:p>
            <a:pPr lvl="0">
              <a:defRPr sz="1800"/>
            </a:pPr>
            <a:r>
              <a:rPr sz="2200"/>
              <a:t>Temptation - Satan wanted Jesus to worship him, which is much different than what we’re doing when we give our tithes and offerings. We’re asking God to show himself faithful to his promises, which aligns with his character and is something he’s promised, as opposed to Satan who wanted Jesus to worship him, which is not God’s character to do evil.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3" name="Shape 93"/>
          <p:cNvSpPr/>
          <p:nvPr>
            <p:ph type="sldImg"/>
          </p:nvPr>
        </p:nvSpPr>
        <p:spPr>
          <a:prstGeom prst="rect">
            <a:avLst/>
          </a:prstGeom>
        </p:spPr>
        <p:txBody>
          <a:bodyPr/>
          <a:lstStyle/>
          <a:p>
            <a:pPr lvl="0"/>
          </a:p>
        </p:txBody>
      </p:sp>
      <p:sp>
        <p:nvSpPr>
          <p:cNvPr id="94" name="Shape 94"/>
          <p:cNvSpPr/>
          <p:nvPr>
            <p:ph type="body" sz="quarter" idx="1"/>
          </p:nvPr>
        </p:nvSpPr>
        <p:spPr>
          <a:prstGeom prst="rect">
            <a:avLst/>
          </a:prstGeom>
        </p:spPr>
        <p:txBody>
          <a:bodyPr/>
          <a:lstStyle/>
          <a:p>
            <a:pPr lvl="0">
              <a:defRPr sz="1800"/>
            </a:pPr>
            <a:r>
              <a:rPr sz="2200"/>
              <a:t>The firstfruits was the best and the first (Alcorn, page 176)</a:t>
            </a:r>
            <a:endParaRPr sz="2200"/>
          </a:p>
          <a:p>
            <a:pPr lvl="0">
              <a:defRPr sz="1800"/>
            </a:pPr>
            <a:endParaRPr sz="2200"/>
          </a:p>
          <a:p>
            <a:pPr lvl="0">
              <a:defRPr sz="1800"/>
            </a:pPr>
            <a:r>
              <a:rPr sz="2200"/>
              <a:t>Abraham (known as Abram at the time), tithed 10% of his plunder after rescuing his nephew Lot.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sldImg"/>
          </p:nvPr>
        </p:nvSpPr>
        <p:spPr>
          <a:prstGeom prst="rect">
            <a:avLst/>
          </a:prstGeom>
        </p:spPr>
        <p:txBody>
          <a:bodyPr/>
          <a:lstStyle/>
          <a:p>
            <a:pPr lvl="0"/>
          </a:p>
        </p:txBody>
      </p:sp>
      <p:sp>
        <p:nvSpPr>
          <p:cNvPr id="105" name="Shape 105"/>
          <p:cNvSpPr/>
          <p:nvPr>
            <p:ph type="body" sz="quarter" idx="1"/>
          </p:nvPr>
        </p:nvSpPr>
        <p:spPr>
          <a:prstGeom prst="rect">
            <a:avLst/>
          </a:prstGeom>
        </p:spPr>
        <p:txBody>
          <a:bodyPr/>
          <a:lstStyle/>
          <a:p>
            <a:pPr lvl="0">
              <a:defRPr sz="1800"/>
            </a:pPr>
            <a:r>
              <a:rPr sz="2200"/>
              <a:t>Freewill offerings show our joy and excitement to give.</a:t>
            </a:r>
            <a:endParaRPr sz="2200"/>
          </a:p>
          <a:p>
            <a:pPr lvl="0">
              <a:defRPr sz="1800"/>
            </a:pPr>
            <a:endParaRPr sz="2200"/>
          </a:p>
          <a:p>
            <a:pPr lvl="0">
              <a:defRPr sz="1800"/>
            </a:pPr>
            <a:r>
              <a:rPr sz="2200"/>
              <a:t>Ezra’s freewill offering was like a building/capital campaign.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sldImg"/>
          </p:nvPr>
        </p:nvSpPr>
        <p:spPr>
          <a:prstGeom prst="rect">
            <a:avLst/>
          </a:prstGeom>
        </p:spPr>
        <p:txBody>
          <a:bodyPr/>
          <a:lstStyle/>
          <a:p>
            <a:pPr lvl="0"/>
          </a:p>
        </p:txBody>
      </p:sp>
      <p:sp>
        <p:nvSpPr>
          <p:cNvPr id="110" name="Shape 110"/>
          <p:cNvSpPr/>
          <p:nvPr>
            <p:ph type="body" sz="quarter" idx="1"/>
          </p:nvPr>
        </p:nvSpPr>
        <p:spPr>
          <a:prstGeom prst="rect">
            <a:avLst/>
          </a:prstGeom>
        </p:spPr>
        <p:txBody>
          <a:bodyPr/>
          <a:lstStyle/>
          <a:p>
            <a:pPr lvl="0">
              <a:defRPr sz="1800"/>
            </a:pPr>
            <a:r>
              <a:rPr sz="2200"/>
              <a:t>People eager to give (page 177)</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sldImg"/>
          </p:nvPr>
        </p:nvSpPr>
        <p:spPr>
          <a:prstGeom prst="rect">
            <a:avLst/>
          </a:prstGeom>
        </p:spPr>
        <p:txBody>
          <a:bodyPr/>
          <a:lstStyle/>
          <a:p>
            <a:pPr lvl="0"/>
          </a:p>
        </p:txBody>
      </p:sp>
      <p:sp>
        <p:nvSpPr>
          <p:cNvPr id="120" name="Shape 120"/>
          <p:cNvSpPr/>
          <p:nvPr>
            <p:ph type="body" sz="quarter" idx="1"/>
          </p:nvPr>
        </p:nvSpPr>
        <p:spPr>
          <a:prstGeom prst="rect">
            <a:avLst/>
          </a:prstGeom>
        </p:spPr>
        <p:txBody>
          <a:bodyPr/>
          <a:lstStyle/>
          <a:p>
            <a:pPr lvl="0">
              <a:defRPr sz="1800"/>
            </a:pPr>
            <a:r>
              <a:rPr sz="2200"/>
              <a:t>“…sacrifices are specifically rescinded in the New Testament.” (Alcorn, 181)</a:t>
            </a:r>
            <a:endParaRPr sz="2200"/>
          </a:p>
          <a:p>
            <a:pPr lvl="0">
              <a:defRPr sz="1800"/>
            </a:pPr>
            <a:r>
              <a:rPr sz="2200"/>
              <a:t>Tithing and Sabbath are not required for salvation (Col 2:16, Gen 2:2-3)</a:t>
            </a:r>
            <a:endParaRPr sz="2200"/>
          </a:p>
          <a:p>
            <a:pPr lvl="0">
              <a:defRPr sz="1800"/>
            </a:pPr>
            <a:endParaRPr sz="2200"/>
          </a:p>
          <a:p>
            <a:pPr lvl="0">
              <a:defRPr sz="1800"/>
            </a:pPr>
            <a:r>
              <a:rPr sz="2200"/>
              <a:t>Hugenberger makes the comment about cannibalism in his Genesis sermon (see resources)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sldImg"/>
          </p:nvPr>
        </p:nvSpPr>
        <p:spPr>
          <a:prstGeom prst="rect">
            <a:avLst/>
          </a:prstGeom>
        </p:spPr>
        <p:txBody>
          <a:bodyPr/>
          <a:lstStyle/>
          <a:p>
            <a:pPr lvl="0"/>
          </a:p>
        </p:txBody>
      </p:sp>
      <p:sp>
        <p:nvSpPr>
          <p:cNvPr id="126" name="Shape 126"/>
          <p:cNvSpPr/>
          <p:nvPr>
            <p:ph type="body" sz="quarter" idx="1"/>
          </p:nvPr>
        </p:nvSpPr>
        <p:spPr>
          <a:prstGeom prst="rect">
            <a:avLst/>
          </a:prstGeom>
        </p:spPr>
        <p:txBody>
          <a:bodyPr/>
          <a:lstStyle/>
          <a:p>
            <a:pPr lvl="0">
              <a:defRPr sz="1800"/>
            </a:pPr>
            <a:r>
              <a:rPr sz="2200"/>
              <a:t>The Pharisee had the right idea (tithe) with the wrong heart attitude.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sldImg"/>
          </p:nvPr>
        </p:nvSpPr>
        <p:spPr>
          <a:prstGeom prst="rect">
            <a:avLst/>
          </a:prstGeom>
        </p:spPr>
        <p:txBody>
          <a:bodyPr/>
          <a:lstStyle/>
          <a:p>
            <a:pPr lvl="0"/>
          </a:p>
        </p:txBody>
      </p:sp>
      <p:sp>
        <p:nvSpPr>
          <p:cNvPr id="138" name="Shape 138"/>
          <p:cNvSpPr/>
          <p:nvPr>
            <p:ph type="body" sz="quarter" idx="1"/>
          </p:nvPr>
        </p:nvSpPr>
        <p:spPr>
          <a:prstGeom prst="rect">
            <a:avLst/>
          </a:prstGeom>
        </p:spPr>
        <p:txBody>
          <a:bodyPr/>
          <a:lstStyle/>
          <a:p>
            <a:pPr lvl="0">
              <a:defRPr sz="1800"/>
            </a:pPr>
            <a:r>
              <a:rPr sz="2200"/>
              <a:t>As a way to determine if you should tithe on gross income or net income, Alcorn asks, Would you rather be blessed on your gross income or your net income? (</a:t>
            </a:r>
            <a:r>
              <a:rPr i="1" sz="2200"/>
              <a:t>Money Possessions and Eternity</a:t>
            </a:r>
            <a:r>
              <a:rPr sz="2200"/>
              <a:t> by Alcorn, chapter 12)</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1B4250"/>
                </a:solidFill>
              </a:rPr>
              <a:t>Title Text</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1B4250"/>
                </a:solidFill>
              </a:rPr>
              <a:t>Body Level One</a:t>
            </a:r>
            <a:endParaRPr sz="3200">
              <a:solidFill>
                <a:srgbClr val="1B4250"/>
              </a:solidFill>
            </a:endParaRPr>
          </a:p>
          <a:p>
            <a:pPr lvl="1">
              <a:defRPr sz="1800">
                <a:solidFill>
                  <a:srgbClr val="000000"/>
                </a:solidFill>
              </a:defRPr>
            </a:pPr>
            <a:r>
              <a:rPr sz="3200">
                <a:solidFill>
                  <a:srgbClr val="1B4250"/>
                </a:solidFill>
              </a:rPr>
              <a:t>Body Level Two</a:t>
            </a:r>
            <a:endParaRPr sz="3200">
              <a:solidFill>
                <a:srgbClr val="1B4250"/>
              </a:solidFill>
            </a:endParaRPr>
          </a:p>
          <a:p>
            <a:pPr lvl="2">
              <a:defRPr sz="1800">
                <a:solidFill>
                  <a:srgbClr val="000000"/>
                </a:solidFill>
              </a:defRPr>
            </a:pPr>
            <a:r>
              <a:rPr sz="3200">
                <a:solidFill>
                  <a:srgbClr val="1B4250"/>
                </a:solidFill>
              </a:rPr>
              <a:t>Body Level Three</a:t>
            </a:r>
            <a:endParaRPr sz="3200">
              <a:solidFill>
                <a:srgbClr val="1B4250"/>
              </a:solidFill>
            </a:endParaRPr>
          </a:p>
          <a:p>
            <a:pPr lvl="3">
              <a:defRPr sz="1800">
                <a:solidFill>
                  <a:srgbClr val="000000"/>
                </a:solidFill>
              </a:defRPr>
            </a:pPr>
            <a:r>
              <a:rPr sz="3200">
                <a:solidFill>
                  <a:srgbClr val="1B4250"/>
                </a:solidFill>
              </a:rPr>
              <a:t>Body Level Four</a:t>
            </a:r>
            <a:endParaRPr sz="3200">
              <a:solidFill>
                <a:srgbClr val="1B4250"/>
              </a:solidFill>
            </a:endParaRPr>
          </a:p>
          <a:p>
            <a:pPr lvl="4">
              <a:defRPr sz="1800">
                <a:solidFill>
                  <a:srgbClr val="000000"/>
                </a:solidFill>
              </a:defRPr>
            </a:pPr>
            <a:r>
              <a:rPr sz="3200">
                <a:solidFill>
                  <a:srgbClr val="1B4250"/>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nchor="b"/>
          <a:lstStyle/>
          <a:p>
            <a:pPr lvl="0">
              <a:defRPr sz="1800">
                <a:solidFill>
                  <a:srgbClr val="000000"/>
                </a:solidFill>
              </a:defRPr>
            </a:pPr>
            <a:r>
              <a:rPr sz="8000">
                <a:solidFill>
                  <a:srgbClr val="1B4250"/>
                </a:solidFill>
              </a:rPr>
              <a:t>Title Text</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1B4250"/>
                </a:solidFill>
              </a:rPr>
              <a:t>Body Level One</a:t>
            </a:r>
            <a:endParaRPr sz="3200">
              <a:solidFill>
                <a:srgbClr val="1B4250"/>
              </a:solidFill>
            </a:endParaRPr>
          </a:p>
          <a:p>
            <a:pPr lvl="1">
              <a:defRPr sz="1800">
                <a:solidFill>
                  <a:srgbClr val="000000"/>
                </a:solidFill>
              </a:defRPr>
            </a:pPr>
            <a:r>
              <a:rPr sz="3200">
                <a:solidFill>
                  <a:srgbClr val="1B4250"/>
                </a:solidFill>
              </a:rPr>
              <a:t>Body Level Two</a:t>
            </a:r>
            <a:endParaRPr sz="3200">
              <a:solidFill>
                <a:srgbClr val="1B4250"/>
              </a:solidFill>
            </a:endParaRPr>
          </a:p>
          <a:p>
            <a:pPr lvl="2">
              <a:defRPr sz="1800">
                <a:solidFill>
                  <a:srgbClr val="000000"/>
                </a:solidFill>
              </a:defRPr>
            </a:pPr>
            <a:r>
              <a:rPr sz="3200">
                <a:solidFill>
                  <a:srgbClr val="1B4250"/>
                </a:solidFill>
              </a:rPr>
              <a:t>Body Level Three</a:t>
            </a:r>
            <a:endParaRPr sz="3200">
              <a:solidFill>
                <a:srgbClr val="1B4250"/>
              </a:solidFill>
            </a:endParaRPr>
          </a:p>
          <a:p>
            <a:pPr lvl="3">
              <a:defRPr sz="1800">
                <a:solidFill>
                  <a:srgbClr val="000000"/>
                </a:solidFill>
              </a:defRPr>
            </a:pPr>
            <a:r>
              <a:rPr sz="3200">
                <a:solidFill>
                  <a:srgbClr val="1B4250"/>
                </a:solidFill>
              </a:rPr>
              <a:t>Body Level Four</a:t>
            </a:r>
            <a:endParaRPr sz="3200">
              <a:solidFill>
                <a:srgbClr val="1B4250"/>
              </a:solidFill>
            </a:endParaRPr>
          </a:p>
          <a:p>
            <a:pPr lvl="4">
              <a:defRPr sz="1800">
                <a:solidFill>
                  <a:srgbClr val="000000"/>
                </a:solidFill>
              </a:defRPr>
            </a:pPr>
            <a:r>
              <a:rPr sz="3200">
                <a:solidFill>
                  <a:srgbClr val="1B4250"/>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1B4250"/>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solidFill>
                  <a:srgbClr val="000000"/>
                </a:solidFill>
              </a:defRPr>
            </a:pPr>
            <a:r>
              <a:rPr sz="6000">
                <a:solidFill>
                  <a:srgbClr val="1B4250"/>
                </a:solidFill>
              </a:rPr>
              <a:t>Title Text</a:t>
            </a:r>
          </a:p>
        </p:txBody>
      </p:sp>
      <p:sp>
        <p:nvSpPr>
          <p:cNvPr id="14" name="Shape 14"/>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1B4250"/>
                </a:solidFill>
              </a:rPr>
              <a:t>Body Level One</a:t>
            </a:r>
            <a:endParaRPr sz="3200">
              <a:solidFill>
                <a:srgbClr val="1B4250"/>
              </a:solidFill>
            </a:endParaRPr>
          </a:p>
          <a:p>
            <a:pPr lvl="1">
              <a:defRPr sz="1800">
                <a:solidFill>
                  <a:srgbClr val="000000"/>
                </a:solidFill>
              </a:defRPr>
            </a:pPr>
            <a:r>
              <a:rPr sz="3200">
                <a:solidFill>
                  <a:srgbClr val="1B4250"/>
                </a:solidFill>
              </a:rPr>
              <a:t>Body Level Two</a:t>
            </a:r>
            <a:endParaRPr sz="3200">
              <a:solidFill>
                <a:srgbClr val="1B4250"/>
              </a:solidFill>
            </a:endParaRPr>
          </a:p>
          <a:p>
            <a:pPr lvl="2">
              <a:defRPr sz="1800">
                <a:solidFill>
                  <a:srgbClr val="000000"/>
                </a:solidFill>
              </a:defRPr>
            </a:pPr>
            <a:r>
              <a:rPr sz="3200">
                <a:solidFill>
                  <a:srgbClr val="1B4250"/>
                </a:solidFill>
              </a:rPr>
              <a:t>Body Level Three</a:t>
            </a:r>
            <a:endParaRPr sz="3200">
              <a:solidFill>
                <a:srgbClr val="1B4250"/>
              </a:solidFill>
            </a:endParaRPr>
          </a:p>
          <a:p>
            <a:pPr lvl="3">
              <a:defRPr sz="1800">
                <a:solidFill>
                  <a:srgbClr val="000000"/>
                </a:solidFill>
              </a:defRPr>
            </a:pPr>
            <a:r>
              <a:rPr sz="3200">
                <a:solidFill>
                  <a:srgbClr val="1B4250"/>
                </a:solidFill>
              </a:rPr>
              <a:t>Body Level Four</a:t>
            </a:r>
            <a:endParaRPr sz="3200">
              <a:solidFill>
                <a:srgbClr val="1B4250"/>
              </a:solidFill>
            </a:endParaRPr>
          </a:p>
          <a:p>
            <a:pPr lvl="4">
              <a:defRPr sz="1800">
                <a:solidFill>
                  <a:srgbClr val="000000"/>
                </a:solidFill>
              </a:defRPr>
            </a:pPr>
            <a:r>
              <a:rPr sz="3200">
                <a:solidFill>
                  <a:srgbClr val="1B4250"/>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8000">
                <a:solidFill>
                  <a:srgbClr val="1B4250"/>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8000">
                <a:solidFill>
                  <a:srgbClr val="1B4250"/>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3600">
                <a:solidFill>
                  <a:srgbClr val="1B4250"/>
                </a:solidFill>
              </a:rPr>
              <a:t>Body Level One</a:t>
            </a:r>
            <a:endParaRPr sz="3600">
              <a:solidFill>
                <a:srgbClr val="1B4250"/>
              </a:solidFill>
            </a:endParaRPr>
          </a:p>
          <a:p>
            <a:pPr lvl="1">
              <a:defRPr sz="1800">
                <a:solidFill>
                  <a:srgbClr val="000000"/>
                </a:solidFill>
              </a:defRPr>
            </a:pPr>
            <a:r>
              <a:rPr sz="3600">
                <a:solidFill>
                  <a:srgbClr val="1B4250"/>
                </a:solidFill>
              </a:rPr>
              <a:t>Body Level Two</a:t>
            </a:r>
            <a:endParaRPr sz="3600">
              <a:solidFill>
                <a:srgbClr val="1B4250"/>
              </a:solidFill>
            </a:endParaRPr>
          </a:p>
          <a:p>
            <a:pPr lvl="2">
              <a:defRPr sz="1800">
                <a:solidFill>
                  <a:srgbClr val="000000"/>
                </a:solidFill>
              </a:defRPr>
            </a:pPr>
            <a:r>
              <a:rPr sz="3600">
                <a:solidFill>
                  <a:srgbClr val="1B4250"/>
                </a:solidFill>
              </a:rPr>
              <a:t>Body Level Three</a:t>
            </a:r>
            <a:endParaRPr sz="3600">
              <a:solidFill>
                <a:srgbClr val="1B4250"/>
              </a:solidFill>
            </a:endParaRPr>
          </a:p>
          <a:p>
            <a:pPr lvl="3">
              <a:defRPr sz="1800">
                <a:solidFill>
                  <a:srgbClr val="000000"/>
                </a:solidFill>
              </a:defRPr>
            </a:pPr>
            <a:r>
              <a:rPr sz="3600">
                <a:solidFill>
                  <a:srgbClr val="1B4250"/>
                </a:solidFill>
              </a:rPr>
              <a:t>Body Level Four</a:t>
            </a:r>
            <a:endParaRPr sz="3600">
              <a:solidFill>
                <a:srgbClr val="1B4250"/>
              </a:solidFill>
            </a:endParaRPr>
          </a:p>
          <a:p>
            <a:pPr lvl="4">
              <a:defRPr sz="1800">
                <a:solidFill>
                  <a:srgbClr val="000000"/>
                </a:solidFill>
              </a:defRPr>
            </a:pPr>
            <a:r>
              <a:rPr sz="3600">
                <a:solidFill>
                  <a:srgbClr val="1B4250"/>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8000">
                <a:solidFill>
                  <a:srgbClr val="1B4250"/>
                </a:solidFill>
              </a:rPr>
              <a:t>Title Text</a:t>
            </a:r>
          </a:p>
        </p:txBody>
      </p:sp>
      <p:sp>
        <p:nvSpPr>
          <p:cNvPr id="22" name="Shape 22"/>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solidFill>
                  <a:srgbClr val="000000"/>
                </a:solidFill>
              </a:defRPr>
            </a:pPr>
            <a:r>
              <a:rPr sz="2800">
                <a:solidFill>
                  <a:srgbClr val="1B4250"/>
                </a:solidFill>
              </a:rPr>
              <a:t>Body Level One</a:t>
            </a:r>
            <a:endParaRPr sz="2800">
              <a:solidFill>
                <a:srgbClr val="1B4250"/>
              </a:solidFill>
            </a:endParaRPr>
          </a:p>
          <a:p>
            <a:pPr lvl="1">
              <a:defRPr sz="1800">
                <a:solidFill>
                  <a:srgbClr val="000000"/>
                </a:solidFill>
              </a:defRPr>
            </a:pPr>
            <a:r>
              <a:rPr sz="2800">
                <a:solidFill>
                  <a:srgbClr val="1B4250"/>
                </a:solidFill>
              </a:rPr>
              <a:t>Body Level Two</a:t>
            </a:r>
            <a:endParaRPr sz="2800">
              <a:solidFill>
                <a:srgbClr val="1B4250"/>
              </a:solidFill>
            </a:endParaRPr>
          </a:p>
          <a:p>
            <a:pPr lvl="2">
              <a:defRPr sz="1800">
                <a:solidFill>
                  <a:srgbClr val="000000"/>
                </a:solidFill>
              </a:defRPr>
            </a:pPr>
            <a:r>
              <a:rPr sz="2800">
                <a:solidFill>
                  <a:srgbClr val="1B4250"/>
                </a:solidFill>
              </a:rPr>
              <a:t>Body Level Three</a:t>
            </a:r>
            <a:endParaRPr sz="2800">
              <a:solidFill>
                <a:srgbClr val="1B4250"/>
              </a:solidFill>
            </a:endParaRPr>
          </a:p>
          <a:p>
            <a:pPr lvl="3">
              <a:defRPr sz="1800">
                <a:solidFill>
                  <a:srgbClr val="000000"/>
                </a:solidFill>
              </a:defRPr>
            </a:pPr>
            <a:r>
              <a:rPr sz="2800">
                <a:solidFill>
                  <a:srgbClr val="1B4250"/>
                </a:solidFill>
              </a:rPr>
              <a:t>Body Level Four</a:t>
            </a:r>
            <a:endParaRPr sz="2800">
              <a:solidFill>
                <a:srgbClr val="1B4250"/>
              </a:solidFill>
            </a:endParaRPr>
          </a:p>
          <a:p>
            <a:pPr lvl="4">
              <a:defRPr sz="1800">
                <a:solidFill>
                  <a:srgbClr val="000000"/>
                </a:solidFill>
              </a:defRPr>
            </a:pPr>
            <a:r>
              <a:rPr sz="2800">
                <a:solidFill>
                  <a:srgbClr val="1B4250"/>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solidFill>
                  <a:srgbClr val="000000"/>
                </a:solidFill>
              </a:defRPr>
            </a:pPr>
            <a:r>
              <a:rPr sz="3600">
                <a:solidFill>
                  <a:srgbClr val="1B4250"/>
                </a:solidFill>
              </a:rPr>
              <a:t>Body Level One</a:t>
            </a:r>
            <a:endParaRPr sz="3600">
              <a:solidFill>
                <a:srgbClr val="1B4250"/>
              </a:solidFill>
            </a:endParaRPr>
          </a:p>
          <a:p>
            <a:pPr lvl="1">
              <a:defRPr sz="1800">
                <a:solidFill>
                  <a:srgbClr val="000000"/>
                </a:solidFill>
              </a:defRPr>
            </a:pPr>
            <a:r>
              <a:rPr sz="3600">
                <a:solidFill>
                  <a:srgbClr val="1B4250"/>
                </a:solidFill>
              </a:rPr>
              <a:t>Body Level Two</a:t>
            </a:r>
            <a:endParaRPr sz="3600">
              <a:solidFill>
                <a:srgbClr val="1B4250"/>
              </a:solidFill>
            </a:endParaRPr>
          </a:p>
          <a:p>
            <a:pPr lvl="2">
              <a:defRPr sz="1800">
                <a:solidFill>
                  <a:srgbClr val="000000"/>
                </a:solidFill>
              </a:defRPr>
            </a:pPr>
            <a:r>
              <a:rPr sz="3600">
                <a:solidFill>
                  <a:srgbClr val="1B4250"/>
                </a:solidFill>
              </a:rPr>
              <a:t>Body Level Three</a:t>
            </a:r>
            <a:endParaRPr sz="3600">
              <a:solidFill>
                <a:srgbClr val="1B4250"/>
              </a:solidFill>
            </a:endParaRPr>
          </a:p>
          <a:p>
            <a:pPr lvl="3">
              <a:defRPr sz="1800">
                <a:solidFill>
                  <a:srgbClr val="000000"/>
                </a:solidFill>
              </a:defRPr>
            </a:pPr>
            <a:r>
              <a:rPr sz="3600">
                <a:solidFill>
                  <a:srgbClr val="1B4250"/>
                </a:solidFill>
              </a:rPr>
              <a:t>Body Level Four</a:t>
            </a:r>
            <a:endParaRPr sz="3600">
              <a:solidFill>
                <a:srgbClr val="1B4250"/>
              </a:solidFill>
            </a:endParaRPr>
          </a:p>
          <a:p>
            <a:pPr lvl="4">
              <a:defRPr sz="1800">
                <a:solidFill>
                  <a:srgbClr val="000000"/>
                </a:solidFill>
              </a:defRPr>
            </a:pPr>
            <a:r>
              <a:rPr sz="3600">
                <a:solidFill>
                  <a:srgbClr val="1B4250"/>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CCE0"/>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8000">
                <a:solidFill>
                  <a:srgbClr val="1B4250"/>
                </a:solidFill>
              </a:rP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3600">
                <a:solidFill>
                  <a:srgbClr val="1B4250"/>
                </a:solidFill>
              </a:rPr>
              <a:t>Body Level One</a:t>
            </a:r>
            <a:endParaRPr sz="3600">
              <a:solidFill>
                <a:srgbClr val="1B4250"/>
              </a:solidFill>
            </a:endParaRPr>
          </a:p>
          <a:p>
            <a:pPr lvl="1">
              <a:defRPr sz="1800">
                <a:solidFill>
                  <a:srgbClr val="000000"/>
                </a:solidFill>
              </a:defRPr>
            </a:pPr>
            <a:r>
              <a:rPr sz="3600">
                <a:solidFill>
                  <a:srgbClr val="1B4250"/>
                </a:solidFill>
              </a:rPr>
              <a:t>Body Level Two</a:t>
            </a:r>
            <a:endParaRPr sz="3600">
              <a:solidFill>
                <a:srgbClr val="1B4250"/>
              </a:solidFill>
            </a:endParaRPr>
          </a:p>
          <a:p>
            <a:pPr lvl="2">
              <a:defRPr sz="1800">
                <a:solidFill>
                  <a:srgbClr val="000000"/>
                </a:solidFill>
              </a:defRPr>
            </a:pPr>
            <a:r>
              <a:rPr sz="3600">
                <a:solidFill>
                  <a:srgbClr val="1B4250"/>
                </a:solidFill>
              </a:rPr>
              <a:t>Body Level Three</a:t>
            </a:r>
            <a:endParaRPr sz="3600">
              <a:solidFill>
                <a:srgbClr val="1B4250"/>
              </a:solidFill>
            </a:endParaRPr>
          </a:p>
          <a:p>
            <a:pPr lvl="3">
              <a:defRPr sz="1800">
                <a:solidFill>
                  <a:srgbClr val="000000"/>
                </a:solidFill>
              </a:defRPr>
            </a:pPr>
            <a:r>
              <a:rPr sz="3600">
                <a:solidFill>
                  <a:srgbClr val="1B4250"/>
                </a:solidFill>
              </a:rPr>
              <a:t>Body Level Four</a:t>
            </a:r>
            <a:endParaRPr sz="3600">
              <a:solidFill>
                <a:srgbClr val="1B4250"/>
              </a:solidFill>
            </a:endParaRPr>
          </a:p>
          <a:p>
            <a:pPr lvl="4">
              <a:defRPr sz="1800">
                <a:solidFill>
                  <a:srgbClr val="000000"/>
                </a:solidFill>
              </a:defRPr>
            </a:pPr>
            <a:r>
              <a:rPr sz="3600">
                <a:solidFill>
                  <a:srgbClr val="1B4250"/>
                </a:solidFill>
              </a:rPr>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solidFill>
            <a:srgbClr val="1B4250"/>
          </a:solidFill>
          <a:latin typeface="+mn-lt"/>
          <a:ea typeface="+mn-ea"/>
          <a:cs typeface="+mn-cs"/>
          <a:sym typeface="TradeGothic LT CondEighteen"/>
        </a:defRPr>
      </a:lvl1pPr>
      <a:lvl2pPr indent="228600" algn="ctr" defTabSz="584200">
        <a:defRPr sz="8000">
          <a:solidFill>
            <a:srgbClr val="1B4250"/>
          </a:solidFill>
          <a:latin typeface="+mn-lt"/>
          <a:ea typeface="+mn-ea"/>
          <a:cs typeface="+mn-cs"/>
          <a:sym typeface="TradeGothic LT CondEighteen"/>
        </a:defRPr>
      </a:lvl2pPr>
      <a:lvl3pPr indent="457200" algn="ctr" defTabSz="584200">
        <a:defRPr sz="8000">
          <a:solidFill>
            <a:srgbClr val="1B4250"/>
          </a:solidFill>
          <a:latin typeface="+mn-lt"/>
          <a:ea typeface="+mn-ea"/>
          <a:cs typeface="+mn-cs"/>
          <a:sym typeface="TradeGothic LT CondEighteen"/>
        </a:defRPr>
      </a:lvl3pPr>
      <a:lvl4pPr indent="685800" algn="ctr" defTabSz="584200">
        <a:defRPr sz="8000">
          <a:solidFill>
            <a:srgbClr val="1B4250"/>
          </a:solidFill>
          <a:latin typeface="+mn-lt"/>
          <a:ea typeface="+mn-ea"/>
          <a:cs typeface="+mn-cs"/>
          <a:sym typeface="TradeGothic LT CondEighteen"/>
        </a:defRPr>
      </a:lvl4pPr>
      <a:lvl5pPr indent="914400" algn="ctr" defTabSz="584200">
        <a:defRPr sz="8000">
          <a:solidFill>
            <a:srgbClr val="1B4250"/>
          </a:solidFill>
          <a:latin typeface="+mn-lt"/>
          <a:ea typeface="+mn-ea"/>
          <a:cs typeface="+mn-cs"/>
          <a:sym typeface="TradeGothic LT CondEighteen"/>
        </a:defRPr>
      </a:lvl5pPr>
      <a:lvl6pPr indent="1143000" algn="ctr" defTabSz="584200">
        <a:defRPr sz="8000">
          <a:solidFill>
            <a:srgbClr val="1B4250"/>
          </a:solidFill>
          <a:latin typeface="+mn-lt"/>
          <a:ea typeface="+mn-ea"/>
          <a:cs typeface="+mn-cs"/>
          <a:sym typeface="TradeGothic LT CondEighteen"/>
        </a:defRPr>
      </a:lvl6pPr>
      <a:lvl7pPr indent="1371600" algn="ctr" defTabSz="584200">
        <a:defRPr sz="8000">
          <a:solidFill>
            <a:srgbClr val="1B4250"/>
          </a:solidFill>
          <a:latin typeface="+mn-lt"/>
          <a:ea typeface="+mn-ea"/>
          <a:cs typeface="+mn-cs"/>
          <a:sym typeface="TradeGothic LT CondEighteen"/>
        </a:defRPr>
      </a:lvl7pPr>
      <a:lvl8pPr indent="1600200" algn="ctr" defTabSz="584200">
        <a:defRPr sz="8000">
          <a:solidFill>
            <a:srgbClr val="1B4250"/>
          </a:solidFill>
          <a:latin typeface="+mn-lt"/>
          <a:ea typeface="+mn-ea"/>
          <a:cs typeface="+mn-cs"/>
          <a:sym typeface="TradeGothic LT CondEighteen"/>
        </a:defRPr>
      </a:lvl8pPr>
      <a:lvl9pPr indent="1828800" algn="ctr" defTabSz="584200">
        <a:defRPr sz="8000">
          <a:solidFill>
            <a:srgbClr val="1B4250"/>
          </a:solidFill>
          <a:latin typeface="+mn-lt"/>
          <a:ea typeface="+mn-ea"/>
          <a:cs typeface="+mn-cs"/>
          <a:sym typeface="TradeGothic LT CondEighteen"/>
        </a:defRPr>
      </a:lvl9pPr>
    </p:titleStyle>
    <p:bodyStyle>
      <a:lvl1pPr marL="4445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1pPr>
      <a:lvl2pPr marL="8890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2pPr>
      <a:lvl3pPr marL="13335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3pPr>
      <a:lvl4pPr marL="17780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4pPr>
      <a:lvl5pPr marL="22225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5pPr>
      <a:lvl6pPr marL="26670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6pPr>
      <a:lvl7pPr marL="31115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7pPr>
      <a:lvl8pPr marL="35560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8pPr>
      <a:lvl9pPr marL="4000500" indent="-444500" defTabSz="584200">
        <a:spcBef>
          <a:spcPts val="4200"/>
        </a:spcBef>
        <a:buSzPct val="75000"/>
        <a:buChar char="•"/>
        <a:defRPr sz="3600">
          <a:solidFill>
            <a:srgbClr val="1B4250"/>
          </a:solidFill>
          <a:latin typeface="Archer Medium LF"/>
          <a:ea typeface="Archer Medium LF"/>
          <a:cs typeface="Archer Medium LF"/>
          <a:sym typeface="Archer Medium LF"/>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GotQuestions.org"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parkstreet.org/library/sermons/scripture/Genesis-14"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xml"/><Relationship Id="rId3" Type="http://schemas.openxmlformats.org/officeDocument/2006/relationships/hyperlink" Target="http://www.cnn.com/2015/06/14/us/sunday-stickup/index.html" TargetMode="Externa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32" name="cornerstone-final.pdf"/>
          <p:cNvPicPr/>
          <p:nvPr/>
        </p:nvPicPr>
        <p:blipFill>
          <a:blip r:embed="rId2">
            <a:extLst/>
          </a:blip>
          <a:srcRect l="70377" t="46918" r="164" b="35629"/>
          <a:stretch>
            <a:fillRect/>
          </a:stretch>
        </p:blipFill>
        <p:spPr>
          <a:xfrm>
            <a:off x="-42730" y="1243"/>
            <a:ext cx="13133533" cy="9751303"/>
          </a:xfrm>
          <a:prstGeom prst="rect">
            <a:avLst/>
          </a:prstGeom>
          <a:ln w="12700">
            <a:miter lim="400000"/>
          </a:ln>
        </p:spPr>
      </p:pic>
      <p:sp>
        <p:nvSpPr>
          <p:cNvPr id="33" name="Shape 33"/>
          <p:cNvSpPr/>
          <p:nvPr>
            <p:ph type="body" idx="1"/>
          </p:nvPr>
        </p:nvSpPr>
        <p:spPr>
          <a:xfrm>
            <a:off x="3041436" y="8522419"/>
            <a:ext cx="6965058" cy="1027262"/>
          </a:xfrm>
          <a:prstGeom prst="rect">
            <a:avLst/>
          </a:prstGeom>
        </p:spPr>
        <p:txBody>
          <a:bodyPr anchor="ctr"/>
          <a:lstStyle>
            <a:lvl1pPr defTabSz="514095">
              <a:defRPr b="1" sz="4752">
                <a:latin typeface="+mn-lt"/>
                <a:ea typeface="+mn-ea"/>
                <a:cs typeface="+mn-cs"/>
                <a:sym typeface="TradeGothic LT CondEighteen"/>
              </a:defRPr>
            </a:lvl1pPr>
          </a:lstStyle>
          <a:p>
            <a:pPr lvl="0">
              <a:defRPr b="0" sz="1800">
                <a:solidFill>
                  <a:srgbClr val="000000"/>
                </a:solidFill>
              </a:defRPr>
            </a:pPr>
            <a:r>
              <a:rPr b="1" sz="4752">
                <a:solidFill>
                  <a:srgbClr val="1B4250"/>
                </a:solidFill>
              </a:rPr>
              <a:t>Tithes and Offerings Devotional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title"/>
          </p:nvPr>
        </p:nvSpPr>
        <p:spPr>
          <a:prstGeom prst="rect">
            <a:avLst/>
          </a:prstGeom>
        </p:spPr>
        <p:txBody>
          <a:bodyPr/>
          <a:lstStyle/>
          <a:p>
            <a:pPr lvl="0">
              <a:defRPr sz="1800">
                <a:solidFill>
                  <a:srgbClr val="000000"/>
                </a:solidFill>
              </a:defRPr>
            </a:pPr>
            <a:r>
              <a:rPr sz="8000">
                <a:solidFill>
                  <a:srgbClr val="1B4250"/>
                </a:solidFill>
              </a:rPr>
              <a:t>New Testament Pattern</a:t>
            </a:r>
          </a:p>
        </p:txBody>
      </p:sp>
      <p:sp>
        <p:nvSpPr>
          <p:cNvPr id="64" name="Shape 64"/>
          <p:cNvSpPr/>
          <p:nvPr>
            <p:ph type="body" idx="1"/>
          </p:nvPr>
        </p:nvSpPr>
        <p:spPr>
          <a:prstGeom prst="rect">
            <a:avLst/>
          </a:prstGeom>
        </p:spPr>
        <p:txBody>
          <a:bodyPr/>
          <a:lstStyle/>
          <a:p>
            <a:pPr lvl="0">
              <a:defRPr sz="1800">
                <a:solidFill>
                  <a:srgbClr val="000000"/>
                </a:solidFill>
              </a:defRPr>
            </a:pPr>
            <a:r>
              <a:rPr sz="3600">
                <a:solidFill>
                  <a:srgbClr val="1B4250"/>
                </a:solidFill>
                <a:latin typeface="Archer Medium LF Italic"/>
                <a:ea typeface="Archer Medium LF Italic"/>
                <a:cs typeface="Archer Medium LF Italic"/>
                <a:sym typeface="Archer Medium LF Italic"/>
              </a:rPr>
              <a:t>…offer every part of yourself to him as an instrument of righteousness. </a:t>
            </a:r>
            <a:r>
              <a:rPr sz="3600">
                <a:solidFill>
                  <a:srgbClr val="1B4250"/>
                </a:solidFill>
              </a:rPr>
              <a:t>(Romans 6:13 NIV)</a:t>
            </a:r>
            <a:endParaRPr sz="3600">
              <a:solidFill>
                <a:srgbClr val="1B4250"/>
              </a:solidFill>
            </a:endParaRPr>
          </a:p>
          <a:p>
            <a:pPr lvl="0">
              <a:defRPr sz="1800">
                <a:solidFill>
                  <a:srgbClr val="000000"/>
                </a:solidFill>
              </a:defRPr>
            </a:pPr>
            <a:r>
              <a:rPr sz="3600">
                <a:solidFill>
                  <a:srgbClr val="1B4250"/>
                </a:solidFill>
              </a:rPr>
              <a:t>Isn’t tithing legalism!?</a:t>
            </a:r>
            <a:endParaRPr sz="3600">
              <a:solidFill>
                <a:srgbClr val="1B4250"/>
              </a:solidFill>
            </a:endParaRPr>
          </a:p>
          <a:p>
            <a:pPr lvl="1">
              <a:defRPr sz="1800">
                <a:solidFill>
                  <a:srgbClr val="000000"/>
                </a:solidFill>
              </a:defRPr>
            </a:pPr>
            <a:r>
              <a:rPr sz="3600">
                <a:solidFill>
                  <a:srgbClr val="1B4250"/>
                </a:solidFill>
              </a:rPr>
              <a:t>The NT affirms giving our all to God, and to giving generously, but it doesn’t directly rescind tithing like it does the OT sacrificial system… (Hebrews)</a:t>
            </a:r>
          </a:p>
        </p:txBody>
      </p:sp>
      <p:sp>
        <p:nvSpPr>
          <p:cNvPr id="65" name="Shape 65"/>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
        <p:nvSpPr>
          <p:cNvPr id="66" name="Shape 66"/>
          <p:cNvSpPr/>
          <p:nvPr/>
        </p:nvSpPr>
        <p:spPr>
          <a:xfrm>
            <a:off x="3209812" y="8374500"/>
            <a:ext cx="7081343" cy="3355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pPr>
            <a:r>
              <a:rPr>
                <a:solidFill>
                  <a:srgbClr val="1B4250"/>
                </a:solidFill>
              </a:rPr>
              <a:t>What is the difference between tithes and offerings? </a:t>
            </a:r>
            <a:r>
              <a:rPr u="sng">
                <a:solidFill>
                  <a:srgbClr val="1B4250"/>
                </a:solidFill>
                <a:hlinkClick r:id="rId2" invalidUrl="" action="" tgtFrame="" tooltip="" history="1" highlightClick="0" endSnd="0"/>
              </a:rPr>
              <a:t>GotQuestions.org</a:t>
            </a:r>
            <a:r>
              <a:rPr>
                <a:solidFill>
                  <a:srgbClr val="1B4250"/>
                </a:solidFill>
              </a:rPr>
              <a:t> </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ph type="title"/>
          </p:nvPr>
        </p:nvSpPr>
        <p:spPr>
          <a:prstGeom prst="rect">
            <a:avLst/>
          </a:prstGeom>
        </p:spPr>
        <p:txBody>
          <a:bodyPr/>
          <a:lstStyle/>
          <a:p>
            <a:pPr lvl="0">
              <a:defRPr sz="1800">
                <a:solidFill>
                  <a:srgbClr val="000000"/>
                </a:solidFill>
              </a:defRPr>
            </a:pPr>
            <a:r>
              <a:rPr sz="8000">
                <a:solidFill>
                  <a:srgbClr val="1B4250"/>
                </a:solidFill>
              </a:rPr>
              <a:t>Position 2: Tithe</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nvSpPr>
        <p:spPr>
          <a:xfrm>
            <a:off x="1270000" y="7028608"/>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 Augustine (354-430 AD)</a:t>
            </a:r>
          </a:p>
        </p:txBody>
      </p:sp>
      <p:sp>
        <p:nvSpPr>
          <p:cNvPr id="71" name="Shape 71"/>
          <p:cNvSpPr/>
          <p:nvPr/>
        </p:nvSpPr>
        <p:spPr>
          <a:xfrm>
            <a:off x="1270000" y="2854718"/>
            <a:ext cx="10464800" cy="35107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defRPr>
            </a:lvl1pPr>
          </a:lstStyle>
          <a:p>
            <a:pPr lvl="0">
              <a:defRPr sz="1800">
                <a:solidFill>
                  <a:srgbClr val="000000"/>
                </a:solidFill>
              </a:defRPr>
            </a:pPr>
            <a:r>
              <a:rPr sz="3800">
                <a:solidFill>
                  <a:srgbClr val="1B4250"/>
                </a:solidFill>
              </a:rPr>
              <a:t>Tithes are required as a matter of debt, and he who has been unwilling to give them has been guilty of robbery. Whosoever, therefore, desires to secure a reward for himself, let him render tithes, and out of the nine parts let him seek to give alms.</a:t>
            </a:r>
          </a:p>
        </p:txBody>
      </p:sp>
      <p:sp>
        <p:nvSpPr>
          <p:cNvPr id="72" name="Shape 72"/>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title"/>
          </p:nvPr>
        </p:nvSpPr>
        <p:spPr>
          <a:prstGeom prst="rect">
            <a:avLst/>
          </a:prstGeom>
        </p:spPr>
        <p:txBody>
          <a:bodyPr/>
          <a:lstStyle/>
          <a:p>
            <a:pPr lvl="0">
              <a:defRPr sz="1800">
                <a:solidFill>
                  <a:srgbClr val="000000"/>
                </a:solidFill>
              </a:defRPr>
            </a:pPr>
            <a:r>
              <a:rPr sz="8000">
                <a:solidFill>
                  <a:srgbClr val="1B4250"/>
                </a:solidFill>
              </a:rPr>
              <a:t>Definition</a:t>
            </a:r>
          </a:p>
        </p:txBody>
      </p:sp>
      <p:sp>
        <p:nvSpPr>
          <p:cNvPr id="75" name="Shape 75"/>
          <p:cNvSpPr/>
          <p:nvPr>
            <p:ph type="body" idx="1"/>
          </p:nvPr>
        </p:nvSpPr>
        <p:spPr>
          <a:prstGeom prst="rect">
            <a:avLst/>
          </a:prstGeom>
        </p:spPr>
        <p:txBody>
          <a:bodyPr/>
          <a:lstStyle/>
          <a:p>
            <a:pPr lvl="0">
              <a:defRPr sz="1800">
                <a:solidFill>
                  <a:srgbClr val="000000"/>
                </a:solidFill>
              </a:defRPr>
            </a:pPr>
            <a:r>
              <a:rPr sz="3600">
                <a:solidFill>
                  <a:srgbClr val="1B4250"/>
                </a:solidFill>
              </a:rPr>
              <a:t>Tithe means “a tenth part”</a:t>
            </a:r>
            <a:endParaRPr sz="3600">
              <a:solidFill>
                <a:srgbClr val="1B4250"/>
              </a:solidFill>
            </a:endParaRPr>
          </a:p>
          <a:p>
            <a:pPr lvl="1">
              <a:defRPr sz="1800">
                <a:solidFill>
                  <a:srgbClr val="000000"/>
                </a:solidFill>
              </a:defRPr>
            </a:pPr>
            <a:r>
              <a:rPr sz="3600">
                <a:solidFill>
                  <a:srgbClr val="1B4250"/>
                </a:solidFill>
              </a:rPr>
              <a:t>Anything less than or over 10% is not a tithe</a:t>
            </a:r>
            <a:endParaRPr sz="3600">
              <a:solidFill>
                <a:srgbClr val="1B4250"/>
              </a:solidFill>
            </a:endParaRPr>
          </a:p>
          <a:p>
            <a:pPr lvl="0">
              <a:defRPr sz="1800">
                <a:solidFill>
                  <a:srgbClr val="000000"/>
                </a:solidFill>
              </a:defRPr>
            </a:pPr>
            <a:r>
              <a:rPr sz="3600">
                <a:solidFill>
                  <a:srgbClr val="1B4250"/>
                </a:solidFill>
              </a:rPr>
              <a:t>God warned Israel about not giving the tithe…</a:t>
            </a:r>
          </a:p>
        </p:txBody>
      </p:sp>
      <p:sp>
        <p:nvSpPr>
          <p:cNvPr id="76" name="Shape 76"/>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nvSpPr>
        <p:spPr>
          <a:xfrm>
            <a:off x="1270000" y="8752136"/>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Malachi 3:8-10 (NIV)</a:t>
            </a:r>
          </a:p>
        </p:txBody>
      </p:sp>
      <p:sp>
        <p:nvSpPr>
          <p:cNvPr id="79" name="Shape 79"/>
          <p:cNvSpPr/>
          <p:nvPr/>
        </p:nvSpPr>
        <p:spPr>
          <a:xfrm>
            <a:off x="1270000" y="1102118"/>
            <a:ext cx="10464800" cy="70159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3800">
                <a:solidFill>
                  <a:srgbClr val="1B4250"/>
                </a:solidFill>
                <a:latin typeface="Archer Medium LF Italic"/>
                <a:ea typeface="Archer Medium LF Italic"/>
                <a:cs typeface="Archer Medium LF Italic"/>
                <a:sym typeface="Archer Medium LF Italic"/>
              </a:rPr>
              <a:t>“Will a mere mortal rob God? Yet you rob me.</a:t>
            </a:r>
            <a:endParaRPr sz="3800">
              <a:solidFill>
                <a:srgbClr val="1B4250"/>
              </a:solidFill>
              <a:latin typeface="Archer Medium LF Italic"/>
              <a:ea typeface="Archer Medium LF Italic"/>
              <a:cs typeface="Archer Medium LF Italic"/>
              <a:sym typeface="Archer Medium LF Italic"/>
            </a:endParaRPr>
          </a:p>
          <a:p>
            <a:pPr lvl="0">
              <a:defRPr sz="1800"/>
            </a:pPr>
            <a:endParaRPr sz="3800">
              <a:solidFill>
                <a:srgbClr val="1B4250"/>
              </a:solidFill>
              <a:latin typeface="Archer Medium LF Italic"/>
              <a:ea typeface="Archer Medium LF Italic"/>
              <a:cs typeface="Archer Medium LF Italic"/>
              <a:sym typeface="Archer Medium LF Italic"/>
            </a:endParaRPr>
          </a:p>
          <a:p>
            <a:pPr lvl="0">
              <a:defRPr sz="1800"/>
            </a:pPr>
            <a:r>
              <a:rPr sz="3800">
                <a:solidFill>
                  <a:srgbClr val="1B4250"/>
                </a:solidFill>
                <a:latin typeface="Archer Medium LF Italic"/>
                <a:ea typeface="Archer Medium LF Italic"/>
                <a:cs typeface="Archer Medium LF Italic"/>
                <a:sym typeface="Archer Medium LF Italic"/>
              </a:rPr>
              <a:t>“But you ask, ‘How are we robbing you?’</a:t>
            </a:r>
            <a:endParaRPr sz="3800">
              <a:solidFill>
                <a:srgbClr val="1B4250"/>
              </a:solidFill>
              <a:latin typeface="Archer Medium LF Italic"/>
              <a:ea typeface="Archer Medium LF Italic"/>
              <a:cs typeface="Archer Medium LF Italic"/>
              <a:sym typeface="Archer Medium LF Italic"/>
            </a:endParaRPr>
          </a:p>
          <a:p>
            <a:pPr lvl="0">
              <a:defRPr sz="1800"/>
            </a:pPr>
            <a:endParaRPr sz="3800">
              <a:solidFill>
                <a:srgbClr val="1B4250"/>
              </a:solidFill>
              <a:latin typeface="Archer Medium LF Italic"/>
              <a:ea typeface="Archer Medium LF Italic"/>
              <a:cs typeface="Archer Medium LF Italic"/>
              <a:sym typeface="Archer Medium LF Italic"/>
            </a:endParaRPr>
          </a:p>
          <a:p>
            <a:pPr lvl="0">
              <a:defRPr sz="1800"/>
            </a:pPr>
            <a:r>
              <a:rPr sz="3800">
                <a:solidFill>
                  <a:srgbClr val="1B4250"/>
                </a:solidFill>
                <a:latin typeface="Archer Medium LF Italic"/>
                <a:ea typeface="Archer Medium LF Italic"/>
                <a:cs typeface="Archer Medium LF Italic"/>
                <a:sym typeface="Archer Medium LF Italic"/>
              </a:rPr>
              <a:t>“In tithes and offerings. You are under a curse—your whole nation—because you are robbing me. Bring the whole tithe into the storehouse, that there may be food in my house. Test me in this,” says the Lord Almighty, “and see if I will not throw open the floodgates of heaven and pour out so much blessing that there will not be room enough to store it.</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ph type="title"/>
          </p:nvPr>
        </p:nvSpPr>
        <p:spPr>
          <a:prstGeom prst="rect">
            <a:avLst/>
          </a:prstGeom>
        </p:spPr>
        <p:txBody>
          <a:bodyPr/>
          <a:lstStyle/>
          <a:p>
            <a:pPr lvl="1">
              <a:defRPr sz="1800">
                <a:solidFill>
                  <a:srgbClr val="000000"/>
                </a:solidFill>
              </a:defRPr>
            </a:pPr>
            <a:r>
              <a:rPr sz="8000">
                <a:solidFill>
                  <a:srgbClr val="1B4250"/>
                </a:solidFill>
              </a:rPr>
              <a:t>Test God’s Promises!</a:t>
            </a:r>
          </a:p>
        </p:txBody>
      </p:sp>
      <p:sp>
        <p:nvSpPr>
          <p:cNvPr id="82" name="Shape 82"/>
          <p:cNvSpPr/>
          <p:nvPr>
            <p:ph type="body" idx="1"/>
          </p:nvPr>
        </p:nvSpPr>
        <p:spPr>
          <a:prstGeom prst="rect">
            <a:avLst/>
          </a:prstGeom>
        </p:spPr>
        <p:txBody>
          <a:bodyPr/>
          <a:lstStyle/>
          <a:p>
            <a:pPr lvl="0">
              <a:defRPr sz="1800">
                <a:solidFill>
                  <a:srgbClr val="000000"/>
                </a:solidFill>
              </a:defRPr>
            </a:pPr>
            <a:r>
              <a:rPr sz="3600">
                <a:solidFill>
                  <a:srgbClr val="1B4250"/>
                </a:solidFill>
              </a:rPr>
              <a:t>“The tithe was a divine invitation to test God’s promise to provide (Malachi 3:8-12).”</a:t>
            </a:r>
            <a:endParaRPr sz="3600">
              <a:solidFill>
                <a:srgbClr val="1B4250"/>
              </a:solidFill>
            </a:endParaRPr>
          </a:p>
          <a:p>
            <a:pPr lvl="0">
              <a:defRPr sz="1800">
                <a:solidFill>
                  <a:srgbClr val="000000"/>
                </a:solidFill>
              </a:defRPr>
            </a:pPr>
            <a:r>
              <a:rPr sz="3600">
                <a:solidFill>
                  <a:srgbClr val="1B4250"/>
                </a:solidFill>
              </a:rPr>
              <a:t>What about….?</a:t>
            </a:r>
            <a:endParaRPr sz="3600">
              <a:solidFill>
                <a:srgbClr val="1B4250"/>
              </a:solidFill>
            </a:endParaRPr>
          </a:p>
          <a:p>
            <a:pPr lvl="1">
              <a:defRPr sz="1800">
                <a:solidFill>
                  <a:srgbClr val="000000"/>
                </a:solidFill>
              </a:defRPr>
            </a:pPr>
            <a:r>
              <a:rPr sz="3600">
                <a:solidFill>
                  <a:srgbClr val="1B4250"/>
                </a:solidFill>
              </a:rPr>
              <a:t>Deuteronomy 6:16 </a:t>
            </a:r>
            <a:r>
              <a:rPr sz="3600">
                <a:solidFill>
                  <a:srgbClr val="1B4250"/>
                </a:solidFill>
                <a:latin typeface="Archer Medium LF Italic"/>
                <a:ea typeface="Archer Medium LF Italic"/>
                <a:cs typeface="Archer Medium LF Italic"/>
                <a:sym typeface="Archer Medium LF Italic"/>
              </a:rPr>
              <a:t>Do not put the Lord your God to the test </a:t>
            </a:r>
            <a:r>
              <a:rPr sz="3600">
                <a:solidFill>
                  <a:srgbClr val="1B4250"/>
                </a:solidFill>
                <a:latin typeface="Archer Bold LF Italic"/>
                <a:ea typeface="Archer Bold LF Italic"/>
                <a:cs typeface="Archer Bold LF Italic"/>
                <a:sym typeface="Archer Bold LF Italic"/>
              </a:rPr>
              <a:t>as you did at Massah</a:t>
            </a:r>
            <a:r>
              <a:rPr sz="3600">
                <a:solidFill>
                  <a:srgbClr val="1B4250"/>
                </a:solidFill>
                <a:latin typeface="Archer Medium LF Italic"/>
                <a:ea typeface="Archer Medium LF Italic"/>
                <a:cs typeface="Archer Medium LF Italic"/>
                <a:sym typeface="Archer Medium LF Italic"/>
              </a:rPr>
              <a:t>.</a:t>
            </a:r>
            <a:r>
              <a:rPr sz="3600">
                <a:solidFill>
                  <a:srgbClr val="1B4250"/>
                </a:solidFill>
              </a:rPr>
              <a:t> (NIV)</a:t>
            </a:r>
            <a:endParaRPr sz="3600">
              <a:solidFill>
                <a:srgbClr val="1B4250"/>
              </a:solidFill>
            </a:endParaRPr>
          </a:p>
          <a:p>
            <a:pPr lvl="1">
              <a:defRPr sz="1800">
                <a:solidFill>
                  <a:srgbClr val="000000"/>
                </a:solidFill>
              </a:defRPr>
            </a:pPr>
            <a:r>
              <a:rPr sz="3600">
                <a:solidFill>
                  <a:srgbClr val="1B4250"/>
                </a:solidFill>
              </a:rPr>
              <a:t>Matthew 4:7 </a:t>
            </a:r>
            <a:r>
              <a:rPr sz="3600">
                <a:solidFill>
                  <a:srgbClr val="1B4250"/>
                </a:solidFill>
                <a:latin typeface="Archer Bold LF Italic"/>
                <a:ea typeface="Archer Bold LF Italic"/>
                <a:cs typeface="Archer Bold LF Italic"/>
                <a:sym typeface="Archer Bold LF Italic"/>
              </a:rPr>
              <a:t>Jesus answered</a:t>
            </a:r>
            <a:r>
              <a:rPr sz="3600">
                <a:solidFill>
                  <a:srgbClr val="1B4250"/>
                </a:solidFill>
                <a:latin typeface="Archer Medium LF Italic"/>
                <a:ea typeface="Archer Medium LF Italic"/>
                <a:cs typeface="Archer Medium LF Italic"/>
                <a:sym typeface="Archer Medium LF Italic"/>
              </a:rPr>
              <a:t> </a:t>
            </a:r>
            <a:r>
              <a:rPr sz="3600">
                <a:solidFill>
                  <a:srgbClr val="1B4250"/>
                </a:solidFill>
                <a:latin typeface="Archer Bold LF Italic"/>
                <a:ea typeface="Archer Bold LF Italic"/>
                <a:cs typeface="Archer Bold LF Italic"/>
                <a:sym typeface="Archer Bold LF Italic"/>
              </a:rPr>
              <a:t>him</a:t>
            </a:r>
            <a:r>
              <a:rPr sz="3600">
                <a:solidFill>
                  <a:srgbClr val="1B4250"/>
                </a:solidFill>
                <a:latin typeface="Archer Medium LF Italic"/>
                <a:ea typeface="Archer Medium LF Italic"/>
                <a:cs typeface="Archer Medium LF Italic"/>
                <a:sym typeface="Archer Medium LF Italic"/>
              </a:rPr>
              <a:t>, “It is also written: ‘Do not put the Lord your God to the test.’ </a:t>
            </a:r>
            <a:r>
              <a:rPr sz="3600">
                <a:solidFill>
                  <a:srgbClr val="1B4250"/>
                </a:solidFill>
              </a:rPr>
              <a:t>(NIV) *See also Luke 4:12</a:t>
            </a:r>
          </a:p>
        </p:txBody>
      </p:sp>
      <p:sp>
        <p:nvSpPr>
          <p:cNvPr id="83" name="Shape 83"/>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title"/>
          </p:nvPr>
        </p:nvSpPr>
        <p:spPr>
          <a:prstGeom prst="rect">
            <a:avLst/>
          </a:prstGeom>
        </p:spPr>
        <p:txBody>
          <a:bodyPr/>
          <a:lstStyle/>
          <a:p>
            <a:pPr lvl="0">
              <a:defRPr sz="1800">
                <a:solidFill>
                  <a:srgbClr val="000000"/>
                </a:solidFill>
              </a:defRPr>
            </a:pPr>
            <a:r>
              <a:rPr sz="8000">
                <a:solidFill>
                  <a:srgbClr val="1B4250"/>
                </a:solidFill>
              </a:rPr>
              <a:t>How much?</a:t>
            </a:r>
          </a:p>
        </p:txBody>
      </p:sp>
      <p:sp>
        <p:nvSpPr>
          <p:cNvPr id="88" name="Shape 88"/>
          <p:cNvSpPr/>
          <p:nvPr>
            <p:ph type="body" idx="1"/>
          </p:nvPr>
        </p:nvSpPr>
        <p:spPr>
          <a:prstGeom prst="rect">
            <a:avLst/>
          </a:prstGeom>
        </p:spPr>
        <p:txBody>
          <a:bodyPr/>
          <a:lstStyle/>
          <a:p>
            <a:pPr lvl="0">
              <a:defRPr sz="1800">
                <a:solidFill>
                  <a:srgbClr val="000000"/>
                </a:solidFill>
              </a:defRPr>
            </a:pPr>
            <a:r>
              <a:rPr sz="3600">
                <a:solidFill>
                  <a:srgbClr val="1B4250"/>
                </a:solidFill>
              </a:rPr>
              <a:t>Is Malachi directed to the Levites (v. 3) or all unjust people (v. 5)? Both!</a:t>
            </a:r>
            <a:endParaRPr sz="3600">
              <a:solidFill>
                <a:srgbClr val="1B4250"/>
              </a:solidFill>
            </a:endParaRPr>
          </a:p>
          <a:p>
            <a:pPr lvl="0">
              <a:defRPr sz="1800">
                <a:solidFill>
                  <a:srgbClr val="000000"/>
                </a:solidFill>
              </a:defRPr>
            </a:pPr>
            <a:r>
              <a:rPr sz="3600">
                <a:solidFill>
                  <a:srgbClr val="1B4250"/>
                </a:solidFill>
              </a:rPr>
              <a:t>Israel’s Three Tithes = Averaged 23% per year</a:t>
            </a:r>
            <a:endParaRPr sz="3600">
              <a:solidFill>
                <a:srgbClr val="1B4250"/>
              </a:solidFill>
            </a:endParaRPr>
          </a:p>
          <a:p>
            <a:pPr lvl="1">
              <a:defRPr sz="1800">
                <a:solidFill>
                  <a:srgbClr val="000000"/>
                </a:solidFill>
              </a:defRPr>
            </a:pPr>
            <a:r>
              <a:rPr sz="3600">
                <a:solidFill>
                  <a:srgbClr val="1B4250"/>
                </a:solidFill>
              </a:rPr>
              <a:t>Priests and Levites (Numbers 18:21, 24) *Annual</a:t>
            </a:r>
            <a:endParaRPr sz="3600">
              <a:solidFill>
                <a:srgbClr val="1B4250"/>
              </a:solidFill>
            </a:endParaRPr>
          </a:p>
          <a:p>
            <a:pPr lvl="1">
              <a:defRPr sz="1800">
                <a:solidFill>
                  <a:srgbClr val="000000"/>
                </a:solidFill>
              </a:defRPr>
            </a:pPr>
            <a:r>
              <a:rPr sz="3600">
                <a:solidFill>
                  <a:srgbClr val="1B4250"/>
                </a:solidFill>
              </a:rPr>
              <a:t>Sacred Festival (Deut 12:17-18, 14:23) *Annual</a:t>
            </a:r>
            <a:endParaRPr sz="3600">
              <a:solidFill>
                <a:srgbClr val="1B4250"/>
              </a:solidFill>
            </a:endParaRPr>
          </a:p>
          <a:p>
            <a:pPr lvl="1">
              <a:defRPr sz="1800">
                <a:solidFill>
                  <a:srgbClr val="000000"/>
                </a:solidFill>
              </a:defRPr>
            </a:pPr>
            <a:r>
              <a:rPr sz="3600">
                <a:solidFill>
                  <a:srgbClr val="1B4250"/>
                </a:solidFill>
              </a:rPr>
              <a:t>Orphans, Widows, Poor (Deut 14:28-29; 26:12-13) *Every 3rd Year</a:t>
            </a:r>
          </a:p>
        </p:txBody>
      </p:sp>
      <p:sp>
        <p:nvSpPr>
          <p:cNvPr id="89" name="Shape 89"/>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body" idx="1"/>
          </p:nvPr>
        </p:nvSpPr>
        <p:spPr>
          <a:prstGeom prst="rect">
            <a:avLst/>
          </a:prstGeom>
        </p:spPr>
        <p:txBody>
          <a:bodyPr/>
          <a:lstStyle/>
          <a:p>
            <a:pPr lvl="0">
              <a:defRPr sz="1800">
                <a:solidFill>
                  <a:srgbClr val="000000"/>
                </a:solidFill>
              </a:defRPr>
            </a:pPr>
            <a:r>
              <a:rPr sz="3600">
                <a:solidFill>
                  <a:srgbClr val="1B4250"/>
                </a:solidFill>
              </a:rPr>
              <a:t>Tithing predates law of Moses</a:t>
            </a:r>
            <a:endParaRPr sz="3600">
              <a:solidFill>
                <a:srgbClr val="1B4250"/>
              </a:solidFill>
            </a:endParaRPr>
          </a:p>
          <a:p>
            <a:pPr lvl="1">
              <a:defRPr sz="1800">
                <a:solidFill>
                  <a:srgbClr val="000000"/>
                </a:solidFill>
              </a:defRPr>
            </a:pPr>
            <a:r>
              <a:rPr sz="3600">
                <a:solidFill>
                  <a:srgbClr val="1B4250"/>
                </a:solidFill>
              </a:rPr>
              <a:t>Abraham tithed to the high priest Melchizedek (Gen 14:20)</a:t>
            </a:r>
            <a:endParaRPr sz="3600">
              <a:solidFill>
                <a:srgbClr val="1B4250"/>
              </a:solidFill>
            </a:endParaRPr>
          </a:p>
          <a:p>
            <a:pPr lvl="1">
              <a:defRPr sz="1800">
                <a:solidFill>
                  <a:srgbClr val="000000"/>
                </a:solidFill>
              </a:defRPr>
            </a:pPr>
            <a:r>
              <a:rPr sz="3600">
                <a:solidFill>
                  <a:srgbClr val="1B4250"/>
                </a:solidFill>
              </a:rPr>
              <a:t>Jacob tithed to the Lord (Gen 28:22)</a:t>
            </a:r>
          </a:p>
        </p:txBody>
      </p:sp>
      <p:sp>
        <p:nvSpPr>
          <p:cNvPr id="92" name="Shape 92"/>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nvSpPr>
        <p:spPr>
          <a:xfrm>
            <a:off x="1270000" y="85344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Hebrews 7:4-9 (NIV)</a:t>
            </a:r>
          </a:p>
        </p:txBody>
      </p:sp>
      <p:sp>
        <p:nvSpPr>
          <p:cNvPr id="97" name="Shape 97"/>
          <p:cNvSpPr/>
          <p:nvPr/>
        </p:nvSpPr>
        <p:spPr>
          <a:xfrm>
            <a:off x="1270000" y="1136427"/>
            <a:ext cx="10464800" cy="69473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500">
                <a:solidFill>
                  <a:srgbClr val="1B4250"/>
                </a:solidFill>
                <a:latin typeface="Archer Medium LF Italic"/>
                <a:ea typeface="Archer Medium LF Italic"/>
                <a:cs typeface="Archer Medium LF Italic"/>
                <a:sym typeface="Archer Medium LF Italic"/>
              </a:defRPr>
            </a:lvl1pPr>
          </a:lstStyle>
          <a:p>
            <a:pPr lvl="0">
              <a:defRPr sz="1800">
                <a:solidFill>
                  <a:srgbClr val="000000"/>
                </a:solidFill>
              </a:defRPr>
            </a:pPr>
            <a:r>
              <a:rPr sz="3500">
                <a:solidFill>
                  <a:srgbClr val="1B4250"/>
                </a:solidFill>
              </a:rPr>
              <a:t>Just think how great he was: Even the patriarch Abraham gave him a tenth of the plunder! Now the law requires the descendants of Levi who become priests to collect a tenth from the people—that is, from their fellow Israelites—even though they also are descended from Abraham. This man, however, did not trace his descent from Levi, yet he collected a tenth from Abraham and blessed him who had the promises. And without doubt the lesser is blessed by the greater. In the one case, the tenth is collected by people who die; but in the other case, by him who is declared to be living. One might even say that Levi, who collects the tenth, paid the tenth through Abraham,</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ph type="title"/>
          </p:nvPr>
        </p:nvSpPr>
        <p:spPr>
          <a:prstGeom prst="rect">
            <a:avLst/>
          </a:prstGeom>
        </p:spPr>
        <p:txBody>
          <a:bodyPr/>
          <a:lstStyle/>
          <a:p>
            <a:pPr lvl="0">
              <a:defRPr sz="1800">
                <a:solidFill>
                  <a:srgbClr val="000000"/>
                </a:solidFill>
              </a:defRPr>
            </a:pPr>
            <a:r>
              <a:rPr sz="8000">
                <a:solidFill>
                  <a:srgbClr val="1B4250"/>
                </a:solidFill>
              </a:rPr>
              <a:t>Firstfruit Giving</a:t>
            </a:r>
          </a:p>
        </p:txBody>
      </p:sp>
      <p:sp>
        <p:nvSpPr>
          <p:cNvPr id="100" name="Shape 100"/>
          <p:cNvSpPr/>
          <p:nvPr>
            <p:ph type="body" idx="1"/>
          </p:nvPr>
        </p:nvSpPr>
        <p:spPr>
          <a:prstGeom prst="rect">
            <a:avLst/>
          </a:prstGeom>
        </p:spPr>
        <p:txBody>
          <a:bodyPr/>
          <a:lstStyle/>
          <a:p>
            <a:pPr lvl="0">
              <a:defRPr sz="1800">
                <a:solidFill>
                  <a:srgbClr val="000000"/>
                </a:solidFill>
              </a:defRPr>
            </a:pPr>
            <a:r>
              <a:rPr sz="3600">
                <a:solidFill>
                  <a:srgbClr val="1B4250"/>
                </a:solidFill>
                <a:latin typeface="Archer Medium LF Italic"/>
                <a:ea typeface="Archer Medium LF Italic"/>
                <a:cs typeface="Archer Medium LF Italic"/>
                <a:sym typeface="Archer Medium LF Italic"/>
              </a:rPr>
              <a:t>Honor the Lord with your wealth, with the firstfruits of all your crops;</a:t>
            </a:r>
            <a:r>
              <a:rPr sz="3600">
                <a:solidFill>
                  <a:srgbClr val="1B4250"/>
                </a:solidFill>
              </a:rPr>
              <a:t> (Prov 3:9)</a:t>
            </a:r>
            <a:endParaRPr sz="3600">
              <a:solidFill>
                <a:srgbClr val="1B4250"/>
              </a:solidFill>
            </a:endParaRPr>
          </a:p>
          <a:p>
            <a:pPr lvl="0">
              <a:defRPr sz="1800">
                <a:solidFill>
                  <a:srgbClr val="000000"/>
                </a:solidFill>
              </a:defRPr>
            </a:pPr>
            <a:r>
              <a:rPr sz="3600">
                <a:solidFill>
                  <a:srgbClr val="1B4250"/>
                </a:solidFill>
              </a:rPr>
              <a:t>(Tithe = amount | Firstfruit = nature) = first + best</a:t>
            </a:r>
            <a:endParaRPr sz="3600">
              <a:solidFill>
                <a:srgbClr val="1B4250"/>
              </a:solidFill>
            </a:endParaRPr>
          </a:p>
          <a:p>
            <a:pPr lvl="0">
              <a:defRPr sz="1800">
                <a:solidFill>
                  <a:srgbClr val="000000"/>
                </a:solidFill>
              </a:defRPr>
            </a:pPr>
            <a:r>
              <a:rPr sz="3600">
                <a:solidFill>
                  <a:srgbClr val="1B4250"/>
                </a:solidFill>
              </a:rPr>
              <a:t>First 10% of harvest was returned to God</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p:nvPr>
        </p:nvSpPr>
        <p:spPr>
          <a:prstGeom prst="rect">
            <a:avLst/>
          </a:prstGeom>
        </p:spPr>
        <p:txBody>
          <a:bodyPr/>
          <a:lstStyle/>
          <a:p>
            <a:pPr lvl="0">
              <a:defRPr sz="1800">
                <a:solidFill>
                  <a:srgbClr val="000000"/>
                </a:solidFill>
              </a:defRPr>
            </a:pPr>
            <a:r>
              <a:rPr sz="8000">
                <a:solidFill>
                  <a:srgbClr val="1B4250"/>
                </a:solidFill>
              </a:rPr>
              <a:t>Offering vs. Tithe</a:t>
            </a:r>
          </a:p>
        </p:txBody>
      </p:sp>
      <p:sp>
        <p:nvSpPr>
          <p:cNvPr id="36" name="Shape 36"/>
          <p:cNvSpPr/>
          <p:nvPr>
            <p:ph type="body" idx="1"/>
          </p:nvPr>
        </p:nvSpPr>
        <p:spPr>
          <a:prstGeom prst="rect">
            <a:avLst/>
          </a:prstGeom>
        </p:spPr>
        <p:txBody>
          <a:bodyPr/>
          <a:lstStyle/>
          <a:p>
            <a:pPr lvl="0">
              <a:defRPr sz="1800">
                <a:solidFill>
                  <a:srgbClr val="000000"/>
                </a:solidFill>
              </a:defRPr>
            </a:pPr>
            <a:r>
              <a:rPr sz="3600">
                <a:solidFill>
                  <a:srgbClr val="1B4250"/>
                </a:solidFill>
                <a:latin typeface="Archer Bold LF"/>
                <a:ea typeface="Archer Bold LF"/>
                <a:cs typeface="Archer Bold LF"/>
                <a:sym typeface="Archer Bold LF"/>
              </a:rPr>
              <a:t>Position 1 </a:t>
            </a:r>
            <a:r>
              <a:rPr sz="3600">
                <a:solidFill>
                  <a:srgbClr val="1B4250"/>
                </a:solidFill>
              </a:rPr>
              <a:t>- Offering</a:t>
            </a:r>
            <a:endParaRPr sz="3600">
              <a:solidFill>
                <a:srgbClr val="1B4250"/>
              </a:solidFill>
            </a:endParaRPr>
          </a:p>
          <a:p>
            <a:pPr lvl="1">
              <a:defRPr sz="1800">
                <a:solidFill>
                  <a:srgbClr val="000000"/>
                </a:solidFill>
              </a:defRPr>
            </a:pPr>
            <a:r>
              <a:rPr sz="3600">
                <a:solidFill>
                  <a:srgbClr val="1B4250"/>
                </a:solidFill>
              </a:rPr>
              <a:t>God says to give what we can</a:t>
            </a:r>
            <a:endParaRPr sz="3600">
              <a:solidFill>
                <a:srgbClr val="1B4250"/>
              </a:solidFill>
            </a:endParaRPr>
          </a:p>
          <a:p>
            <a:pPr lvl="0">
              <a:defRPr sz="1800">
                <a:solidFill>
                  <a:srgbClr val="000000"/>
                </a:solidFill>
              </a:defRPr>
            </a:pPr>
            <a:r>
              <a:rPr sz="3600">
                <a:solidFill>
                  <a:srgbClr val="1B4250"/>
                </a:solidFill>
                <a:latin typeface="Archer Bold LF"/>
                <a:ea typeface="Archer Bold LF"/>
                <a:cs typeface="Archer Bold LF"/>
                <a:sym typeface="Archer Bold LF"/>
              </a:rPr>
              <a:t>Position 2</a:t>
            </a:r>
            <a:r>
              <a:rPr sz="3600">
                <a:solidFill>
                  <a:srgbClr val="1B4250"/>
                </a:solidFill>
              </a:rPr>
              <a:t> - Tithe</a:t>
            </a:r>
            <a:endParaRPr sz="3600">
              <a:solidFill>
                <a:srgbClr val="1B4250"/>
              </a:solidFill>
            </a:endParaRPr>
          </a:p>
          <a:p>
            <a:pPr lvl="1">
              <a:defRPr sz="1800">
                <a:solidFill>
                  <a:srgbClr val="000000"/>
                </a:solidFill>
              </a:defRPr>
            </a:pPr>
            <a:r>
              <a:rPr sz="3600">
                <a:solidFill>
                  <a:srgbClr val="1B4250"/>
                </a:solidFill>
              </a:rPr>
              <a:t>God says to tithe 10% of our income</a:t>
            </a:r>
            <a:endParaRPr sz="3600">
              <a:solidFill>
                <a:srgbClr val="1B4250"/>
              </a:solidFill>
            </a:endParaRPr>
          </a:p>
          <a:p>
            <a:pPr lvl="0">
              <a:defRPr sz="1800">
                <a:solidFill>
                  <a:srgbClr val="000000"/>
                </a:solidFill>
              </a:defRPr>
            </a:pPr>
            <a:r>
              <a:rPr sz="3600">
                <a:solidFill>
                  <a:srgbClr val="1B4250"/>
                </a:solidFill>
              </a:rPr>
              <a:t>Both positions agree that God loves a cheerful and generous giver</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title"/>
          </p:nvPr>
        </p:nvSpPr>
        <p:spPr>
          <a:prstGeom prst="rect">
            <a:avLst/>
          </a:prstGeom>
        </p:spPr>
        <p:txBody>
          <a:bodyPr/>
          <a:lstStyle/>
          <a:p>
            <a:pPr lvl="0">
              <a:defRPr sz="1800">
                <a:solidFill>
                  <a:srgbClr val="000000"/>
                </a:solidFill>
              </a:defRPr>
            </a:pPr>
            <a:r>
              <a:rPr sz="8000">
                <a:solidFill>
                  <a:srgbClr val="1B4250"/>
                </a:solidFill>
              </a:rPr>
              <a:t>Freewill Offering</a:t>
            </a:r>
          </a:p>
        </p:txBody>
      </p:sp>
      <p:sp>
        <p:nvSpPr>
          <p:cNvPr id="103" name="Shape 103"/>
          <p:cNvSpPr/>
          <p:nvPr>
            <p:ph type="body" idx="1"/>
          </p:nvPr>
        </p:nvSpPr>
        <p:spPr>
          <a:prstGeom prst="rect">
            <a:avLst/>
          </a:prstGeom>
        </p:spPr>
        <p:txBody>
          <a:bodyPr/>
          <a:lstStyle/>
          <a:p>
            <a:pPr lvl="0">
              <a:defRPr sz="1800">
                <a:solidFill>
                  <a:srgbClr val="000000"/>
                </a:solidFill>
              </a:defRPr>
            </a:pPr>
            <a:r>
              <a:rPr sz="3600">
                <a:solidFill>
                  <a:srgbClr val="1B4250"/>
                </a:solidFill>
              </a:rPr>
              <a:t>Anything beyond the 10%</a:t>
            </a:r>
            <a:endParaRPr sz="3600">
              <a:solidFill>
                <a:srgbClr val="1B4250"/>
              </a:solidFill>
            </a:endParaRPr>
          </a:p>
          <a:p>
            <a:pPr lvl="0">
              <a:defRPr sz="1800">
                <a:solidFill>
                  <a:srgbClr val="000000"/>
                </a:solidFill>
              </a:defRPr>
            </a:pPr>
            <a:r>
              <a:rPr sz="3600">
                <a:solidFill>
                  <a:srgbClr val="1B4250"/>
                </a:solidFill>
                <a:latin typeface="Archer Medium LF Italic"/>
                <a:ea typeface="Archer Medium LF Italic"/>
                <a:cs typeface="Archer Medium LF Italic"/>
                <a:sym typeface="Archer Medium LF Italic"/>
              </a:rPr>
              <a:t>and you present to the Lord food offerings from the herd or the flock, as an aroma pleasing to the Lord—whether burnt offerings or sacrifices, for special vows or freewill offerings or festival offerings— </a:t>
            </a:r>
            <a:r>
              <a:rPr sz="3600">
                <a:solidFill>
                  <a:srgbClr val="1B4250"/>
                </a:solidFill>
              </a:rPr>
              <a:t>(Num 15:3)</a:t>
            </a:r>
            <a:endParaRPr sz="3600">
              <a:solidFill>
                <a:srgbClr val="1B4250"/>
              </a:solidFill>
            </a:endParaRPr>
          </a:p>
          <a:p>
            <a:pPr lvl="0">
              <a:defRPr sz="1800">
                <a:solidFill>
                  <a:srgbClr val="000000"/>
                </a:solidFill>
              </a:defRPr>
            </a:pPr>
            <a:r>
              <a:rPr sz="3600">
                <a:solidFill>
                  <a:srgbClr val="1B4250"/>
                </a:solidFill>
              </a:rPr>
              <a:t>Leviticus 22:18-23, Deuteronomy 12:6, 17</a:t>
            </a:r>
            <a:endParaRPr sz="3600">
              <a:solidFill>
                <a:srgbClr val="1B4250"/>
              </a:solidFill>
            </a:endParaRPr>
          </a:p>
          <a:p>
            <a:pPr lvl="0">
              <a:defRPr sz="1800">
                <a:solidFill>
                  <a:srgbClr val="000000"/>
                </a:solidFill>
              </a:defRPr>
            </a:pPr>
            <a:r>
              <a:rPr sz="3600">
                <a:solidFill>
                  <a:srgbClr val="1B4250"/>
                </a:solidFill>
              </a:rPr>
              <a:t>Rebuilt Ezra’s temple with freewill offerings</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7" name="Shape 107"/>
          <p:cNvSpPr/>
          <p:nvPr/>
        </p:nvSpPr>
        <p:spPr>
          <a:xfrm>
            <a:off x="1270000" y="8647679"/>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Exodus 36:4-7 (NIV)</a:t>
            </a:r>
          </a:p>
        </p:txBody>
      </p:sp>
      <p:sp>
        <p:nvSpPr>
          <p:cNvPr id="108" name="Shape 108"/>
          <p:cNvSpPr/>
          <p:nvPr/>
        </p:nvSpPr>
        <p:spPr>
          <a:xfrm>
            <a:off x="1270000" y="1232689"/>
            <a:ext cx="10464800" cy="701596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3800">
                <a:solidFill>
                  <a:srgbClr val="1B4250"/>
                </a:solidFill>
                <a:latin typeface="Archer Medium LF Italic"/>
                <a:ea typeface="Archer Medium LF Italic"/>
                <a:cs typeface="Archer Medium LF Italic"/>
                <a:sym typeface="Archer Medium LF Italic"/>
              </a:rPr>
              <a:t>4 So all the skilled workers who were doing all the work on the sanctuary left what they were doing 5 and said to Moses, “The people are bringing more than enough for doing the work the Lord commanded to be done.”</a:t>
            </a:r>
            <a:endParaRPr sz="3800">
              <a:solidFill>
                <a:srgbClr val="1B4250"/>
              </a:solidFill>
              <a:latin typeface="Archer Medium LF Italic"/>
              <a:ea typeface="Archer Medium LF Italic"/>
              <a:cs typeface="Archer Medium LF Italic"/>
              <a:sym typeface="Archer Medium LF Italic"/>
            </a:endParaRPr>
          </a:p>
          <a:p>
            <a:pPr lvl="0">
              <a:defRPr sz="1800"/>
            </a:pPr>
            <a:endParaRPr sz="3800">
              <a:solidFill>
                <a:srgbClr val="1B4250"/>
              </a:solidFill>
              <a:latin typeface="Archer Medium LF Italic"/>
              <a:ea typeface="Archer Medium LF Italic"/>
              <a:cs typeface="Archer Medium LF Italic"/>
              <a:sym typeface="Archer Medium LF Italic"/>
            </a:endParaRPr>
          </a:p>
          <a:p>
            <a:pPr lvl="0">
              <a:defRPr sz="1800"/>
            </a:pPr>
            <a:r>
              <a:rPr sz="3800">
                <a:solidFill>
                  <a:srgbClr val="1B4250"/>
                </a:solidFill>
                <a:latin typeface="Archer Medium LF Italic"/>
                <a:ea typeface="Archer Medium LF Italic"/>
                <a:cs typeface="Archer Medium LF Italic"/>
                <a:sym typeface="Archer Medium LF Italic"/>
              </a:rPr>
              <a:t>6 Then Moses gave an order and they sent this word throughout the camp: “No man or woman is to make anything else as an offering for the sanctuary.” And so the people were restrained from bringing more, 7 because what they already had was more than enough to do all the work.</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title"/>
          </p:nvPr>
        </p:nvSpPr>
        <p:spPr>
          <a:prstGeom prst="rect">
            <a:avLst/>
          </a:prstGeom>
        </p:spPr>
        <p:txBody>
          <a:bodyPr/>
          <a:lstStyle/>
          <a:p>
            <a:pPr lvl="0">
              <a:defRPr sz="1800">
                <a:solidFill>
                  <a:srgbClr val="000000"/>
                </a:solidFill>
              </a:defRPr>
            </a:pPr>
            <a:r>
              <a:rPr sz="8000">
                <a:solidFill>
                  <a:srgbClr val="1B4250"/>
                </a:solidFill>
              </a:rPr>
              <a:t>Tithing+</a:t>
            </a:r>
          </a:p>
        </p:txBody>
      </p:sp>
      <p:sp>
        <p:nvSpPr>
          <p:cNvPr id="113" name="Shape 113"/>
          <p:cNvSpPr/>
          <p:nvPr>
            <p:ph type="body" idx="1"/>
          </p:nvPr>
        </p:nvSpPr>
        <p:spPr>
          <a:prstGeom prst="rect">
            <a:avLst/>
          </a:prstGeom>
        </p:spPr>
        <p:txBody>
          <a:bodyPr/>
          <a:lstStyle/>
          <a:p>
            <a:pPr lvl="0">
              <a:defRPr sz="1800">
                <a:solidFill>
                  <a:srgbClr val="000000"/>
                </a:solidFill>
              </a:defRPr>
            </a:pPr>
            <a:r>
              <a:rPr sz="3600">
                <a:solidFill>
                  <a:srgbClr val="1B4250"/>
                </a:solidFill>
              </a:rPr>
              <a:t>God commands us to </a:t>
            </a:r>
            <a:r>
              <a:rPr sz="3600">
                <a:solidFill>
                  <a:srgbClr val="1B4250"/>
                </a:solidFill>
                <a:latin typeface="Archer Medium LF Italic"/>
                <a:ea typeface="Archer Medium LF Italic"/>
                <a:cs typeface="Archer Medium LF Italic"/>
                <a:sym typeface="Archer Medium LF Italic"/>
              </a:rPr>
              <a:t>tithe</a:t>
            </a:r>
            <a:r>
              <a:rPr sz="3600">
                <a:solidFill>
                  <a:srgbClr val="1B4250"/>
                </a:solidFill>
              </a:rPr>
              <a:t> so that we will </a:t>
            </a:r>
            <a:r>
              <a:rPr sz="3600">
                <a:solidFill>
                  <a:srgbClr val="1B4250"/>
                </a:solidFill>
                <a:latin typeface="Archer Medium LF Italic"/>
                <a:ea typeface="Archer Medium LF Italic"/>
                <a:cs typeface="Archer Medium LF Italic"/>
                <a:sym typeface="Archer Medium LF Italic"/>
              </a:rPr>
              <a:t>give,</a:t>
            </a:r>
            <a:r>
              <a:rPr sz="3600">
                <a:solidFill>
                  <a:srgbClr val="1B4250"/>
                </a:solidFill>
              </a:rPr>
              <a:t> even more, joyfully.</a:t>
            </a:r>
            <a:endParaRPr sz="3600">
              <a:solidFill>
                <a:srgbClr val="1B4250"/>
              </a:solidFill>
            </a:endParaRPr>
          </a:p>
          <a:p>
            <a:pPr lvl="0">
              <a:defRPr sz="1800">
                <a:solidFill>
                  <a:srgbClr val="000000"/>
                </a:solidFill>
              </a:defRPr>
            </a:pPr>
            <a:r>
              <a:rPr sz="3600">
                <a:solidFill>
                  <a:srgbClr val="1B4250"/>
                </a:solidFill>
              </a:rPr>
              <a:t>Tithing 10% symbolizes giving 100%</a:t>
            </a:r>
            <a:endParaRPr sz="3600">
              <a:solidFill>
                <a:srgbClr val="1B4250"/>
              </a:solidFill>
            </a:endParaRPr>
          </a:p>
          <a:p>
            <a:pPr lvl="1">
              <a:defRPr sz="1800">
                <a:solidFill>
                  <a:srgbClr val="000000"/>
                </a:solidFill>
              </a:defRPr>
            </a:pPr>
            <a:r>
              <a:rPr sz="3600">
                <a:solidFill>
                  <a:srgbClr val="1B4250"/>
                </a:solidFill>
                <a:latin typeface="Archer Medium LF Italic"/>
                <a:ea typeface="Archer Medium LF Italic"/>
                <a:cs typeface="Archer Medium LF Italic"/>
                <a:sym typeface="Archer Medium LF Italic"/>
              </a:rPr>
              <a:t>Eat the tithe of your grain, new wine and olive oil, and the firstborn of your herds and flocks in the presence of the Lord your God at the place he will choose as a dwelling for his Name, so that you may learn to </a:t>
            </a:r>
            <a:r>
              <a:rPr sz="3600">
                <a:solidFill>
                  <a:srgbClr val="1B4250"/>
                </a:solidFill>
                <a:latin typeface="Archer Bold LF Italic"/>
                <a:ea typeface="Archer Bold LF Italic"/>
                <a:cs typeface="Archer Bold LF Italic"/>
                <a:sym typeface="Archer Bold LF Italic"/>
              </a:rPr>
              <a:t>revere the Lord your God always</a:t>
            </a:r>
            <a:r>
              <a:rPr sz="3600">
                <a:solidFill>
                  <a:srgbClr val="1B4250"/>
                </a:solidFill>
                <a:latin typeface="Archer Medium LF Italic"/>
                <a:ea typeface="Archer Medium LF Italic"/>
                <a:cs typeface="Archer Medium LF Italic"/>
                <a:sym typeface="Archer Medium LF Italic"/>
              </a:rPr>
              <a:t>. </a:t>
            </a:r>
            <a:r>
              <a:rPr sz="3600">
                <a:solidFill>
                  <a:srgbClr val="1B4250"/>
                </a:solidFill>
              </a:rPr>
              <a:t>(Deut 14:23 NIV)</a:t>
            </a:r>
          </a:p>
        </p:txBody>
      </p:sp>
      <p:sp>
        <p:nvSpPr>
          <p:cNvPr id="114" name="Shape 114"/>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title"/>
          </p:nvPr>
        </p:nvSpPr>
        <p:spPr>
          <a:prstGeom prst="rect">
            <a:avLst/>
          </a:prstGeom>
        </p:spPr>
        <p:txBody>
          <a:bodyPr/>
          <a:lstStyle/>
          <a:p>
            <a:pPr lvl="1">
              <a:defRPr sz="1800">
                <a:solidFill>
                  <a:srgbClr val="000000"/>
                </a:solidFill>
              </a:defRPr>
            </a:pPr>
            <a:r>
              <a:rPr sz="8000">
                <a:solidFill>
                  <a:srgbClr val="1B4250"/>
                </a:solidFill>
              </a:rPr>
              <a:t>New Testament</a:t>
            </a:r>
          </a:p>
        </p:txBody>
      </p:sp>
      <p:sp>
        <p:nvSpPr>
          <p:cNvPr id="117" name="Shape 117"/>
          <p:cNvSpPr/>
          <p:nvPr>
            <p:ph type="body" idx="1"/>
          </p:nvPr>
        </p:nvSpPr>
        <p:spPr>
          <a:prstGeom prst="rect">
            <a:avLst/>
          </a:prstGeom>
        </p:spPr>
        <p:txBody>
          <a:bodyPr/>
          <a:lstStyle/>
          <a:p>
            <a:pPr lvl="0">
              <a:defRPr sz="1800">
                <a:solidFill>
                  <a:srgbClr val="000000"/>
                </a:solidFill>
              </a:defRPr>
            </a:pPr>
            <a:r>
              <a:rPr sz="3600">
                <a:solidFill>
                  <a:srgbClr val="1B4250"/>
                </a:solidFill>
              </a:rPr>
              <a:t>Continuities &amp; Discontinuities between OT &amp; NT</a:t>
            </a:r>
            <a:endParaRPr sz="3600">
              <a:solidFill>
                <a:srgbClr val="1B4250"/>
              </a:solidFill>
            </a:endParaRPr>
          </a:p>
          <a:p>
            <a:pPr lvl="1">
              <a:defRPr sz="1800">
                <a:solidFill>
                  <a:srgbClr val="000000"/>
                </a:solidFill>
              </a:defRPr>
            </a:pPr>
            <a:r>
              <a:rPr sz="3600">
                <a:solidFill>
                  <a:srgbClr val="1B4250"/>
                </a:solidFill>
              </a:rPr>
              <a:t>We don’t assume cannibalism is okay today just because it’s not mentioned again in the NT…</a:t>
            </a:r>
            <a:endParaRPr sz="3600">
              <a:solidFill>
                <a:srgbClr val="1B4250"/>
              </a:solidFill>
            </a:endParaRPr>
          </a:p>
          <a:p>
            <a:pPr lvl="2">
              <a:defRPr sz="1800">
                <a:solidFill>
                  <a:srgbClr val="000000"/>
                </a:solidFill>
              </a:defRPr>
            </a:pPr>
            <a:r>
              <a:rPr sz="3600">
                <a:solidFill>
                  <a:srgbClr val="1B4250"/>
                </a:solidFill>
              </a:rPr>
              <a:t>Deut 28:53-57, Lev 26:29, Jer 19:9, Lam 4:10, etc.</a:t>
            </a:r>
            <a:endParaRPr sz="3600">
              <a:solidFill>
                <a:srgbClr val="1B4250"/>
              </a:solidFill>
            </a:endParaRPr>
          </a:p>
          <a:p>
            <a:pPr lvl="0">
              <a:defRPr sz="1800">
                <a:solidFill>
                  <a:srgbClr val="000000"/>
                </a:solidFill>
              </a:defRPr>
            </a:pPr>
            <a:r>
              <a:rPr sz="3600">
                <a:solidFill>
                  <a:srgbClr val="1B4250"/>
                </a:solidFill>
              </a:rPr>
              <a:t>NT examples of giving only go “beyond the tithe”</a:t>
            </a:r>
            <a:endParaRPr sz="3600">
              <a:solidFill>
                <a:srgbClr val="1B4250"/>
              </a:solidFill>
            </a:endParaRPr>
          </a:p>
          <a:p>
            <a:pPr lvl="0">
              <a:defRPr sz="1800">
                <a:solidFill>
                  <a:srgbClr val="000000"/>
                </a:solidFill>
              </a:defRPr>
            </a:pPr>
            <a:r>
              <a:rPr sz="3600">
                <a:solidFill>
                  <a:srgbClr val="1B4250"/>
                </a:solidFill>
              </a:rPr>
              <a:t>Tithing is like the Sabbath, it predates the Law</a:t>
            </a:r>
          </a:p>
        </p:txBody>
      </p:sp>
      <p:sp>
        <p:nvSpPr>
          <p:cNvPr id="118" name="Shape 118"/>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nvSpPr>
        <p:spPr>
          <a:xfrm>
            <a:off x="1270000" y="65532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Luke 18:11-12 (NIV)</a:t>
            </a:r>
          </a:p>
        </p:txBody>
      </p:sp>
      <p:sp>
        <p:nvSpPr>
          <p:cNvPr id="123" name="Shape 123"/>
          <p:cNvSpPr/>
          <p:nvPr/>
        </p:nvSpPr>
        <p:spPr>
          <a:xfrm>
            <a:off x="1270000" y="3146818"/>
            <a:ext cx="10464800" cy="29265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3800">
                <a:solidFill>
                  <a:srgbClr val="1B4250"/>
                </a:solidFill>
                <a:latin typeface="Archer Medium LF Italic"/>
                <a:ea typeface="Archer Medium LF Italic"/>
                <a:cs typeface="Archer Medium LF Italic"/>
                <a:sym typeface="Archer Medium LF Italic"/>
              </a:rPr>
              <a:t>The Pharisee stood by himself and prayed: ‘God, I thank you that I am not like other people—robbers, evildoers, adulterers—or even like this tax collector. I fast twice a week and </a:t>
            </a:r>
            <a:r>
              <a:rPr sz="3800">
                <a:solidFill>
                  <a:srgbClr val="1B4250"/>
                </a:solidFill>
                <a:latin typeface="Archer Bold LF Italic"/>
                <a:ea typeface="Archer Bold LF Italic"/>
                <a:cs typeface="Archer Bold LF Italic"/>
                <a:sym typeface="Archer Bold LF Italic"/>
              </a:rPr>
              <a:t>give a tenth</a:t>
            </a:r>
            <a:r>
              <a:rPr sz="3800">
                <a:solidFill>
                  <a:srgbClr val="1B4250"/>
                </a:solidFill>
                <a:latin typeface="Archer Medium LF Italic"/>
                <a:ea typeface="Archer Medium LF Italic"/>
                <a:cs typeface="Archer Medium LF Italic"/>
                <a:sym typeface="Archer Medium LF Italic"/>
              </a:rPr>
              <a:t> of all I get.’</a:t>
            </a:r>
          </a:p>
        </p:txBody>
      </p:sp>
      <p:sp>
        <p:nvSpPr>
          <p:cNvPr id="124" name="Shape 124"/>
          <p:cNvSpPr/>
          <p:nvPr>
            <p:ph type="title" idx="4294967295"/>
          </p:nvPr>
        </p:nvSpPr>
        <p:spPr>
          <a:prstGeom prst="rect">
            <a:avLst/>
          </a:prstGeom>
        </p:spPr>
        <p:txBody>
          <a:bodyPr/>
          <a:lstStyle/>
          <a:p>
            <a:pPr lvl="1">
              <a:defRPr sz="1800">
                <a:solidFill>
                  <a:srgbClr val="000000"/>
                </a:solidFill>
              </a:defRPr>
            </a:pPr>
            <a:r>
              <a:rPr sz="8000">
                <a:solidFill>
                  <a:srgbClr val="1B4250"/>
                </a:solidFill>
              </a:rPr>
              <a:t>New Testament</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nvSpPr>
        <p:spPr>
          <a:xfrm>
            <a:off x="1270000" y="6832600"/>
            <a:ext cx="10464800" cy="18824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400">
                <a:solidFill>
                  <a:srgbClr val="1B4250"/>
                </a:solidFill>
              </a:rPr>
              <a:t>Matthew 23:23 (NIV)</a:t>
            </a:r>
            <a:endParaRPr sz="2400">
              <a:solidFill>
                <a:srgbClr val="1B4250"/>
              </a:solidFill>
            </a:endParaRPr>
          </a:p>
          <a:p>
            <a:pPr lvl="0">
              <a:defRPr sz="1800"/>
            </a:pPr>
            <a:endParaRPr sz="2400">
              <a:solidFill>
                <a:srgbClr val="1B4250"/>
              </a:solidFill>
            </a:endParaRPr>
          </a:p>
          <a:p>
            <a:pPr lvl="0">
              <a:defRPr sz="1800"/>
            </a:pPr>
            <a:r>
              <a:rPr sz="2400">
                <a:solidFill>
                  <a:srgbClr val="1B4250"/>
                </a:solidFill>
              </a:rPr>
              <a:t>*See also Luke 11:42</a:t>
            </a:r>
            <a:endParaRPr sz="2400">
              <a:solidFill>
                <a:srgbClr val="1B4250"/>
              </a:solidFill>
            </a:endParaRPr>
          </a:p>
          <a:p>
            <a:pPr lvl="0">
              <a:defRPr sz="1800"/>
            </a:pPr>
            <a:endParaRPr sz="2400">
              <a:solidFill>
                <a:srgbClr val="1B4250"/>
              </a:solidFill>
            </a:endParaRPr>
          </a:p>
          <a:p>
            <a:pPr lvl="0">
              <a:defRPr sz="1800"/>
            </a:pPr>
            <a:r>
              <a:rPr sz="2400">
                <a:solidFill>
                  <a:srgbClr val="1B4250"/>
                </a:solidFill>
              </a:rPr>
              <a:t>Notice Jesus affirms the careful tithing of the Pharisees… (Alcorn, 184)</a:t>
            </a:r>
          </a:p>
        </p:txBody>
      </p:sp>
      <p:sp>
        <p:nvSpPr>
          <p:cNvPr id="129" name="Shape 129"/>
          <p:cNvSpPr/>
          <p:nvPr/>
        </p:nvSpPr>
        <p:spPr>
          <a:xfrm>
            <a:off x="1270000" y="2854718"/>
            <a:ext cx="10464800" cy="35107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latin typeface="Archer Medium LF Italic"/>
                <a:ea typeface="Archer Medium LF Italic"/>
                <a:cs typeface="Archer Medium LF Italic"/>
                <a:sym typeface="Archer Medium LF Italic"/>
              </a:defRPr>
            </a:lvl1pPr>
          </a:lstStyle>
          <a:p>
            <a:pPr lvl="0">
              <a:defRPr sz="1800">
                <a:solidFill>
                  <a:srgbClr val="000000"/>
                </a:solidFill>
              </a:defRPr>
            </a:pPr>
            <a:r>
              <a:rPr sz="3800">
                <a:solidFill>
                  <a:srgbClr val="1B4250"/>
                </a:solidFill>
              </a:rPr>
              <a:t>“Woe to you, teachers of the law and Pharisees, you hypocrites! You give a tenth of your spices—mint, dill and cumin. But you have neglected the more important matters of the law—justice, mercy and faithfulness. You should have practiced the latter, without neglecting the former.</a:t>
            </a:r>
          </a:p>
        </p:txBody>
      </p:sp>
      <p:sp>
        <p:nvSpPr>
          <p:cNvPr id="130" name="Shape 130"/>
          <p:cNvSpPr/>
          <p:nvPr>
            <p:ph type="title" idx="4294967295"/>
          </p:nvPr>
        </p:nvSpPr>
        <p:spPr>
          <a:prstGeom prst="rect">
            <a:avLst/>
          </a:prstGeom>
        </p:spPr>
        <p:txBody>
          <a:bodyPr/>
          <a:lstStyle/>
          <a:p>
            <a:pPr lvl="1">
              <a:defRPr sz="1800">
                <a:solidFill>
                  <a:srgbClr val="000000"/>
                </a:solidFill>
              </a:defRPr>
            </a:pPr>
            <a:r>
              <a:rPr sz="8000">
                <a:solidFill>
                  <a:srgbClr val="1B4250"/>
                </a:solidFill>
              </a:rPr>
              <a:t>Jesus’ Words</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nvSpPr>
        <p:spPr>
          <a:xfrm>
            <a:off x="1270000" y="2562618"/>
            <a:ext cx="10464800" cy="40949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defRPr>
            </a:lvl1pPr>
          </a:lstStyle>
          <a:p>
            <a:pPr lvl="0">
              <a:defRPr sz="1800">
                <a:solidFill>
                  <a:srgbClr val="000000"/>
                </a:solidFill>
              </a:defRPr>
            </a:pPr>
            <a:r>
              <a:rPr sz="3800">
                <a:solidFill>
                  <a:srgbClr val="1B4250"/>
                </a:solidFill>
              </a:rPr>
              <a:t>“Because we are never told that tithing has been superseded, and that because Jesus directly affirmed it (Matthew 23:23) and prominent church father’s taught it as a requirement for Christian living, it seems to me the burden of proof falls on those who say tithing is no longer a minimum standard for God’s people.”</a:t>
            </a:r>
          </a:p>
        </p:txBody>
      </p:sp>
      <p:sp>
        <p:nvSpPr>
          <p:cNvPr id="133" name="Shape 133"/>
          <p:cNvSpPr/>
          <p:nvPr/>
        </p:nvSpPr>
        <p:spPr>
          <a:xfrm>
            <a:off x="1270000" y="7289748"/>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400">
                <a:solidFill>
                  <a:srgbClr val="1B4250"/>
                </a:solidFill>
                <a:latin typeface="Archer Medium LF Italic"/>
                <a:ea typeface="Archer Medium LF Italic"/>
                <a:cs typeface="Archer Medium LF Italic"/>
                <a:sym typeface="Archer Medium LF Italic"/>
              </a:rPr>
              <a:t>Money Possessions and Eternity </a:t>
            </a:r>
            <a:r>
              <a:rPr sz="2400">
                <a:solidFill>
                  <a:srgbClr val="1B4250"/>
                </a:solidFill>
              </a:rPr>
              <a:t>by Randy Alcorn (pg 181)</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ph type="title"/>
          </p:nvPr>
        </p:nvSpPr>
        <p:spPr>
          <a:prstGeom prst="rect">
            <a:avLst/>
          </a:prstGeom>
        </p:spPr>
        <p:txBody>
          <a:bodyPr/>
          <a:lstStyle/>
          <a:p>
            <a:pPr lvl="0">
              <a:defRPr sz="1800">
                <a:solidFill>
                  <a:srgbClr val="000000"/>
                </a:solidFill>
              </a:defRPr>
            </a:pPr>
            <a:r>
              <a:rPr sz="8000">
                <a:solidFill>
                  <a:srgbClr val="1B4250"/>
                </a:solidFill>
              </a:rPr>
              <a:t>Gross or Net?</a:t>
            </a:r>
          </a:p>
        </p:txBody>
      </p:sp>
      <p:sp>
        <p:nvSpPr>
          <p:cNvPr id="136" name="Shape 136"/>
          <p:cNvSpPr/>
          <p:nvPr>
            <p:ph type="body" idx="1"/>
          </p:nvPr>
        </p:nvSpPr>
        <p:spPr>
          <a:prstGeom prst="rect">
            <a:avLst/>
          </a:prstGeom>
        </p:spPr>
        <p:txBody>
          <a:bodyPr/>
          <a:lstStyle/>
          <a:p>
            <a:pPr lvl="0">
              <a:defRPr sz="1800">
                <a:solidFill>
                  <a:srgbClr val="000000"/>
                </a:solidFill>
              </a:defRPr>
            </a:pPr>
            <a:r>
              <a:rPr sz="3600">
                <a:solidFill>
                  <a:srgbClr val="1B4250"/>
                </a:solidFill>
                <a:latin typeface="Archer Bold LF"/>
                <a:ea typeface="Archer Bold LF"/>
                <a:cs typeface="Archer Bold LF"/>
                <a:sym typeface="Archer Bold LF"/>
              </a:rPr>
              <a:t>Gross Income</a:t>
            </a:r>
            <a:r>
              <a:rPr sz="3600">
                <a:solidFill>
                  <a:srgbClr val="1B4250"/>
                </a:solidFill>
              </a:rPr>
              <a:t> = Before taxes, deductions, etc.</a:t>
            </a:r>
            <a:endParaRPr sz="3600">
              <a:solidFill>
                <a:srgbClr val="1B4250"/>
              </a:solidFill>
            </a:endParaRPr>
          </a:p>
          <a:p>
            <a:pPr lvl="1">
              <a:defRPr sz="1800">
                <a:solidFill>
                  <a:srgbClr val="000000"/>
                </a:solidFill>
              </a:defRPr>
            </a:pPr>
            <a:r>
              <a:rPr sz="3600">
                <a:solidFill>
                  <a:srgbClr val="1B4250"/>
                </a:solidFill>
              </a:rPr>
              <a:t>Calculation includes benefits, pre-tax income, retirement contributions, insurance payments, etc.</a:t>
            </a:r>
            <a:endParaRPr sz="3600">
              <a:solidFill>
                <a:srgbClr val="1B4250"/>
              </a:solidFill>
            </a:endParaRPr>
          </a:p>
          <a:p>
            <a:pPr lvl="0">
              <a:defRPr sz="1800">
                <a:solidFill>
                  <a:srgbClr val="000000"/>
                </a:solidFill>
              </a:defRPr>
            </a:pPr>
            <a:r>
              <a:rPr sz="3600">
                <a:solidFill>
                  <a:srgbClr val="1B4250"/>
                </a:solidFill>
                <a:latin typeface="Archer Bold LF"/>
                <a:ea typeface="Archer Bold LF"/>
                <a:cs typeface="Archer Bold LF"/>
                <a:sym typeface="Archer Bold LF"/>
              </a:rPr>
              <a:t>Net Income</a:t>
            </a:r>
            <a:r>
              <a:rPr sz="3600">
                <a:solidFill>
                  <a:srgbClr val="1B4250"/>
                </a:solidFill>
              </a:rPr>
              <a:t> = Gross income minus taxes</a:t>
            </a:r>
            <a:endParaRPr sz="3600">
              <a:solidFill>
                <a:srgbClr val="1B4250"/>
              </a:solidFill>
            </a:endParaRPr>
          </a:p>
          <a:p>
            <a:pPr lvl="1">
              <a:defRPr sz="1800">
                <a:solidFill>
                  <a:srgbClr val="000000"/>
                </a:solidFill>
              </a:defRPr>
            </a:pPr>
            <a:r>
              <a:rPr sz="3600">
                <a:solidFill>
                  <a:srgbClr val="1B4250"/>
                </a:solidFill>
              </a:rPr>
              <a:t>What your paycheck looks like</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prstGeom prst="rect">
            <a:avLst/>
          </a:prstGeom>
        </p:spPr>
        <p:txBody>
          <a:bodyPr/>
          <a:lstStyle/>
          <a:p>
            <a:pPr lvl="0">
              <a:defRPr sz="1800">
                <a:solidFill>
                  <a:srgbClr val="000000"/>
                </a:solidFill>
              </a:defRPr>
            </a:pPr>
            <a:r>
              <a:rPr sz="8000">
                <a:solidFill>
                  <a:srgbClr val="1B4250"/>
                </a:solidFill>
              </a:rPr>
              <a:t>Gross or Net?</a:t>
            </a:r>
          </a:p>
        </p:txBody>
      </p:sp>
      <p:sp>
        <p:nvSpPr>
          <p:cNvPr id="141" name="Shape 141"/>
          <p:cNvSpPr/>
          <p:nvPr>
            <p:ph type="body" idx="1"/>
          </p:nvPr>
        </p:nvSpPr>
        <p:spPr>
          <a:prstGeom prst="rect">
            <a:avLst/>
          </a:prstGeom>
        </p:spPr>
        <p:txBody>
          <a:bodyPr/>
          <a:lstStyle/>
          <a:p>
            <a:pPr lvl="0">
              <a:defRPr sz="1800">
                <a:solidFill>
                  <a:srgbClr val="000000"/>
                </a:solidFill>
              </a:defRPr>
            </a:pPr>
            <a:r>
              <a:rPr sz="3600">
                <a:solidFill>
                  <a:srgbClr val="1B4250"/>
                </a:solidFill>
              </a:rPr>
              <a:t>Gross Income (10% of everything)</a:t>
            </a:r>
            <a:endParaRPr sz="3600">
              <a:solidFill>
                <a:srgbClr val="1B4250"/>
              </a:solidFill>
            </a:endParaRPr>
          </a:p>
          <a:p>
            <a:pPr lvl="1">
              <a:defRPr sz="1800">
                <a:solidFill>
                  <a:srgbClr val="000000"/>
                </a:solidFill>
              </a:defRPr>
            </a:pPr>
            <a:r>
              <a:rPr sz="3600">
                <a:solidFill>
                  <a:srgbClr val="1B4250"/>
                </a:solidFill>
              </a:rPr>
              <a:t>"'</a:t>
            </a:r>
            <a:r>
              <a:rPr sz="3600">
                <a:solidFill>
                  <a:srgbClr val="1B4250"/>
                </a:solidFill>
                <a:latin typeface="Archer Bold LF"/>
                <a:ea typeface="Archer Bold LF"/>
                <a:cs typeface="Archer Bold LF"/>
                <a:sym typeface="Archer Bold LF"/>
              </a:rPr>
              <a:t>A tithe of everything</a:t>
            </a:r>
            <a:r>
              <a:rPr sz="3600">
                <a:solidFill>
                  <a:srgbClr val="1B4250"/>
                </a:solidFill>
              </a:rPr>
              <a:t> from the land, whether grain from the soil or fruit from the trees, belongs to the LORD; it is holy to the LORD. (Lev 27:30)</a:t>
            </a:r>
            <a:endParaRPr sz="3600">
              <a:solidFill>
                <a:srgbClr val="1B4250"/>
              </a:solidFill>
            </a:endParaRPr>
          </a:p>
          <a:p>
            <a:pPr lvl="0">
              <a:defRPr sz="1800">
                <a:solidFill>
                  <a:srgbClr val="000000"/>
                </a:solidFill>
              </a:defRPr>
            </a:pPr>
            <a:r>
              <a:rPr sz="3600">
                <a:solidFill>
                  <a:srgbClr val="1B4250"/>
                </a:solidFill>
              </a:rPr>
              <a:t>Net Income (10% of your increase)</a:t>
            </a:r>
            <a:endParaRPr sz="3600">
              <a:solidFill>
                <a:srgbClr val="1B4250"/>
              </a:solidFill>
            </a:endParaRPr>
          </a:p>
          <a:p>
            <a:pPr lvl="1">
              <a:defRPr sz="1800">
                <a:solidFill>
                  <a:srgbClr val="000000"/>
                </a:solidFill>
              </a:defRPr>
            </a:pPr>
            <a:r>
              <a:rPr sz="3600">
                <a:solidFill>
                  <a:srgbClr val="1B4250"/>
                </a:solidFill>
              </a:rPr>
              <a:t>Be sure to set aside </a:t>
            </a:r>
            <a:r>
              <a:rPr sz="3600">
                <a:solidFill>
                  <a:srgbClr val="1B4250"/>
                </a:solidFill>
                <a:latin typeface="Archer Bold LF"/>
                <a:ea typeface="Archer Bold LF"/>
                <a:cs typeface="Archer Bold LF"/>
                <a:sym typeface="Archer Bold LF"/>
              </a:rPr>
              <a:t>a tenth of all that your fields produce</a:t>
            </a:r>
            <a:r>
              <a:rPr sz="3600">
                <a:solidFill>
                  <a:srgbClr val="1B4250"/>
                </a:solidFill>
              </a:rPr>
              <a:t> each year. (Deut 14:22)</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p>
            <a:pPr lvl="0">
              <a:defRPr sz="1800">
                <a:solidFill>
                  <a:srgbClr val="000000"/>
                </a:solidFill>
              </a:defRPr>
            </a:pPr>
            <a:r>
              <a:rPr sz="8000">
                <a:solidFill>
                  <a:srgbClr val="1B4250"/>
                </a:solidFill>
              </a:rPr>
              <a:t>Gross or Net?</a:t>
            </a:r>
          </a:p>
        </p:txBody>
      </p:sp>
      <p:sp>
        <p:nvSpPr>
          <p:cNvPr id="144" name="Shape 144"/>
          <p:cNvSpPr/>
          <p:nvPr>
            <p:ph type="body" idx="1"/>
          </p:nvPr>
        </p:nvSpPr>
        <p:spPr>
          <a:prstGeom prst="rect">
            <a:avLst/>
          </a:prstGeom>
        </p:spPr>
        <p:txBody>
          <a:bodyPr/>
          <a:lstStyle/>
          <a:p>
            <a:pPr lvl="0" marL="395604" indent="-395604" defTabSz="519937">
              <a:spcBef>
                <a:spcPts val="3700"/>
              </a:spcBef>
              <a:defRPr sz="1800">
                <a:solidFill>
                  <a:srgbClr val="000000"/>
                </a:solidFill>
              </a:defRPr>
            </a:pPr>
            <a:r>
              <a:rPr sz="3204">
                <a:solidFill>
                  <a:srgbClr val="1B4250"/>
                </a:solidFill>
              </a:rPr>
              <a:t>Gordon Hugenberger</a:t>
            </a:r>
            <a:endParaRPr sz="3204">
              <a:solidFill>
                <a:srgbClr val="1B4250"/>
              </a:solidFill>
            </a:endParaRPr>
          </a:p>
          <a:p>
            <a:pPr lvl="1" marL="791209" indent="-395604" defTabSz="519937">
              <a:spcBef>
                <a:spcPts val="3700"/>
              </a:spcBef>
              <a:defRPr sz="1800">
                <a:solidFill>
                  <a:srgbClr val="000000"/>
                </a:solidFill>
              </a:defRPr>
            </a:pPr>
            <a:r>
              <a:rPr sz="3204">
                <a:solidFill>
                  <a:srgbClr val="1B4250"/>
                </a:solidFill>
              </a:rPr>
              <a:t>Believes in a 10% tithe, but would calculate that based on your net income because your tithe is based on your “increase”</a:t>
            </a:r>
            <a:endParaRPr sz="3204">
              <a:solidFill>
                <a:srgbClr val="1B4250"/>
              </a:solidFill>
            </a:endParaRPr>
          </a:p>
          <a:p>
            <a:pPr lvl="1" marL="791209" indent="-395604" defTabSz="519937">
              <a:spcBef>
                <a:spcPts val="3700"/>
              </a:spcBef>
              <a:defRPr sz="1800">
                <a:solidFill>
                  <a:srgbClr val="000000"/>
                </a:solidFill>
              </a:defRPr>
            </a:pPr>
            <a:r>
              <a:rPr sz="3204">
                <a:solidFill>
                  <a:srgbClr val="1B4250"/>
                </a:solidFill>
              </a:rPr>
              <a:t>Does not include tithing on gifts because those gifts didn’t cost you anything…</a:t>
            </a:r>
            <a:endParaRPr sz="3204">
              <a:solidFill>
                <a:srgbClr val="1B4250"/>
              </a:solidFill>
            </a:endParaRPr>
          </a:p>
          <a:p>
            <a:pPr lvl="0" marL="395604" indent="-395604" defTabSz="519937">
              <a:spcBef>
                <a:spcPts val="3700"/>
              </a:spcBef>
              <a:defRPr sz="1800">
                <a:solidFill>
                  <a:srgbClr val="000000"/>
                </a:solidFill>
              </a:defRPr>
            </a:pPr>
            <a:r>
              <a:rPr sz="3204">
                <a:solidFill>
                  <a:srgbClr val="1B4250"/>
                </a:solidFill>
              </a:rPr>
              <a:t>Randy Alcorn</a:t>
            </a:r>
            <a:endParaRPr sz="3204">
              <a:solidFill>
                <a:srgbClr val="1B4250"/>
              </a:solidFill>
            </a:endParaRPr>
          </a:p>
          <a:p>
            <a:pPr lvl="1" marL="791209" indent="-395604" defTabSz="519937">
              <a:spcBef>
                <a:spcPts val="3700"/>
              </a:spcBef>
              <a:defRPr sz="1800">
                <a:solidFill>
                  <a:srgbClr val="000000"/>
                </a:solidFill>
              </a:defRPr>
            </a:pPr>
            <a:r>
              <a:rPr sz="3204">
                <a:solidFill>
                  <a:srgbClr val="1B4250"/>
                </a:solidFill>
              </a:rPr>
              <a:t>Tithe = 10% of everything (pre-tax income/benefits, any gifts received, etc.)</a:t>
            </a:r>
          </a:p>
        </p:txBody>
      </p:sp>
      <p:sp>
        <p:nvSpPr>
          <p:cNvPr id="145" name="Shape 145"/>
          <p:cNvSpPr/>
          <p:nvPr/>
        </p:nvSpPr>
        <p:spPr>
          <a:xfrm>
            <a:off x="1270000" y="9130789"/>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400">
                <a:solidFill>
                  <a:srgbClr val="1B4250"/>
                </a:solidFill>
                <a:latin typeface="Archer Medium LF Italic"/>
                <a:ea typeface="Archer Medium LF Italic"/>
                <a:cs typeface="Archer Medium LF Italic"/>
                <a:sym typeface="Archer Medium LF Italic"/>
              </a:rPr>
              <a:t>Money Possessions and Eternity </a:t>
            </a:r>
            <a:r>
              <a:rPr sz="2400">
                <a:solidFill>
                  <a:srgbClr val="1B4250"/>
                </a:solidFill>
              </a:rPr>
              <a:t>by Randy Alcorn (pg 186-187)</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nvSpPr>
        <p:spPr>
          <a:xfrm>
            <a:off x="1270000" y="69596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2 Corinthians 9:6-7 (NIV)</a:t>
            </a:r>
          </a:p>
        </p:txBody>
      </p:sp>
      <p:sp>
        <p:nvSpPr>
          <p:cNvPr id="39" name="Shape 39"/>
          <p:cNvSpPr/>
          <p:nvPr/>
        </p:nvSpPr>
        <p:spPr>
          <a:xfrm>
            <a:off x="1270000" y="2966491"/>
            <a:ext cx="10464800" cy="328721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1">
              <a:spcBef>
                <a:spcPts val="4200"/>
              </a:spcBef>
              <a:defRPr sz="1800"/>
            </a:pPr>
            <a:r>
              <a:rPr sz="3600">
                <a:solidFill>
                  <a:srgbClr val="1B4250"/>
                </a:solidFill>
                <a:latin typeface="Archer Medium LF Italic"/>
                <a:ea typeface="Archer Medium LF Italic"/>
                <a:cs typeface="Archer Medium LF Italic"/>
                <a:sym typeface="Archer Medium LF Italic"/>
              </a:rPr>
              <a:t>Remember this: Whoever sows sparingly will also reap sparingly, and whoever sows generously will also reap generously. Each of you should give what you have decided in your heart to give, not reluctantly or under compulsion, for God loves a cheerful giver.</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nvSpPr>
        <p:spPr>
          <a:xfrm>
            <a:off x="1270000" y="63627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400">
                <a:solidFill>
                  <a:srgbClr val="1B4250"/>
                </a:solidFill>
                <a:latin typeface="Archer Medium LF Italic"/>
                <a:ea typeface="Archer Medium LF Italic"/>
                <a:cs typeface="Archer Medium LF Italic"/>
                <a:sym typeface="Archer Medium LF Italic"/>
              </a:rPr>
              <a:t>Money Possessions and Eternity </a:t>
            </a:r>
            <a:r>
              <a:rPr sz="2400">
                <a:solidFill>
                  <a:srgbClr val="1B4250"/>
                </a:solidFill>
              </a:rPr>
              <a:t>by Randy Alcorn (pg 175)</a:t>
            </a:r>
          </a:p>
        </p:txBody>
      </p:sp>
      <p:sp>
        <p:nvSpPr>
          <p:cNvPr id="148" name="Shape 148"/>
          <p:cNvSpPr/>
          <p:nvPr/>
        </p:nvSpPr>
        <p:spPr>
          <a:xfrm>
            <a:off x="1270000" y="3731018"/>
            <a:ext cx="10464800" cy="17581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defRPr>
            </a:lvl1pPr>
          </a:lstStyle>
          <a:p>
            <a:pPr lvl="0">
              <a:defRPr sz="1800">
                <a:solidFill>
                  <a:srgbClr val="000000"/>
                </a:solidFill>
              </a:defRPr>
            </a:pPr>
            <a:r>
              <a:rPr sz="3800">
                <a:solidFill>
                  <a:srgbClr val="1B4250"/>
                </a:solidFill>
              </a:rPr>
              <a:t>“The obedient Israelite didn’t ask whether he could give 7 percent, or whether he could tithe on the ‘net’ rather than the ‘gross.’”</a:t>
            </a: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Shape 150"/>
          <p:cNvSpPr/>
          <p:nvPr>
            <p:ph type="title"/>
          </p:nvPr>
        </p:nvSpPr>
        <p:spPr>
          <a:prstGeom prst="rect">
            <a:avLst/>
          </a:prstGeom>
        </p:spPr>
        <p:txBody>
          <a:bodyPr/>
          <a:lstStyle/>
          <a:p>
            <a:pPr lvl="1">
              <a:defRPr sz="1800">
                <a:solidFill>
                  <a:srgbClr val="000000"/>
                </a:solidFill>
              </a:defRPr>
            </a:pPr>
            <a:r>
              <a:rPr sz="8000">
                <a:solidFill>
                  <a:srgbClr val="1B4250"/>
                </a:solidFill>
              </a:rPr>
              <a:t>Jesus Gave Perfectly</a:t>
            </a:r>
          </a:p>
        </p:txBody>
      </p:sp>
      <p:sp>
        <p:nvSpPr>
          <p:cNvPr id="151" name="Shape 151"/>
          <p:cNvSpPr/>
          <p:nvPr>
            <p:ph type="body" idx="1"/>
          </p:nvPr>
        </p:nvSpPr>
        <p:spPr>
          <a:prstGeom prst="rect">
            <a:avLst/>
          </a:prstGeom>
        </p:spPr>
        <p:txBody>
          <a:bodyPr/>
          <a:lstStyle/>
          <a:p>
            <a:pPr lvl="0">
              <a:defRPr sz="1800">
                <a:solidFill>
                  <a:srgbClr val="000000"/>
                </a:solidFill>
              </a:defRPr>
            </a:pPr>
            <a:r>
              <a:rPr sz="3600">
                <a:solidFill>
                  <a:srgbClr val="1B4250"/>
                </a:solidFill>
              </a:rPr>
              <a:t>Jesus fulfilled the entire OT law (Matt 5:17)</a:t>
            </a:r>
            <a:endParaRPr sz="3600">
              <a:solidFill>
                <a:srgbClr val="1B4250"/>
              </a:solidFill>
            </a:endParaRPr>
          </a:p>
          <a:p>
            <a:pPr lvl="1">
              <a:defRPr sz="1800">
                <a:solidFill>
                  <a:srgbClr val="000000"/>
                </a:solidFill>
              </a:defRPr>
            </a:pPr>
            <a:r>
              <a:rPr sz="3600">
                <a:solidFill>
                  <a:srgbClr val="1B4250"/>
                </a:solidFill>
              </a:rPr>
              <a:t>So Jesus gave tithes and offerings perfectly</a:t>
            </a:r>
            <a:endParaRPr sz="3600">
              <a:solidFill>
                <a:srgbClr val="1B4250"/>
              </a:solidFill>
            </a:endParaRPr>
          </a:p>
          <a:p>
            <a:pPr lvl="1">
              <a:defRPr sz="1800">
                <a:solidFill>
                  <a:srgbClr val="000000"/>
                </a:solidFill>
              </a:defRPr>
            </a:pPr>
            <a:r>
              <a:rPr sz="3600">
                <a:solidFill>
                  <a:srgbClr val="1B4250"/>
                </a:solidFill>
              </a:rPr>
              <a:t>Even when we fail in our giving, we get Jesus’ record credited to our account. (2 Cor 5:21)</a:t>
            </a:r>
            <a:endParaRPr sz="3600">
              <a:solidFill>
                <a:srgbClr val="1B4250"/>
              </a:solidFill>
            </a:endParaRPr>
          </a:p>
          <a:p>
            <a:pPr lvl="1">
              <a:defRPr sz="1800">
                <a:solidFill>
                  <a:srgbClr val="000000"/>
                </a:solidFill>
              </a:defRPr>
            </a:pPr>
            <a:r>
              <a:rPr sz="3600">
                <a:solidFill>
                  <a:srgbClr val="1B4250"/>
                </a:solidFill>
              </a:rPr>
              <a:t>God sees you through Christ, as if you’ve tithed perfectly, so now go and give generously.</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title"/>
          </p:nvPr>
        </p:nvSpPr>
        <p:spPr>
          <a:prstGeom prst="rect">
            <a:avLst/>
          </a:prstGeom>
        </p:spPr>
        <p:txBody>
          <a:bodyPr/>
          <a:lstStyle/>
          <a:p>
            <a:pPr lvl="0">
              <a:defRPr sz="1800">
                <a:solidFill>
                  <a:srgbClr val="000000"/>
                </a:solidFill>
              </a:defRPr>
            </a:pPr>
            <a:r>
              <a:rPr sz="8000">
                <a:solidFill>
                  <a:srgbClr val="1B4250"/>
                </a:solidFill>
              </a:rPr>
              <a:t>Law vs. Grace</a:t>
            </a:r>
          </a:p>
        </p:txBody>
      </p:sp>
      <p:sp>
        <p:nvSpPr>
          <p:cNvPr id="154" name="Shape 154"/>
          <p:cNvSpPr/>
          <p:nvPr>
            <p:ph type="body" idx="1"/>
          </p:nvPr>
        </p:nvSpPr>
        <p:spPr>
          <a:prstGeom prst="rect">
            <a:avLst/>
          </a:prstGeom>
        </p:spPr>
        <p:txBody>
          <a:bodyPr/>
          <a:lstStyle/>
          <a:p>
            <a:pPr lvl="0" marL="422275" indent="-422275" defTabSz="554990">
              <a:spcBef>
                <a:spcPts val="3900"/>
              </a:spcBef>
              <a:defRPr sz="1800">
                <a:solidFill>
                  <a:srgbClr val="000000"/>
                </a:solidFill>
              </a:defRPr>
            </a:pPr>
            <a:r>
              <a:rPr sz="3420">
                <a:solidFill>
                  <a:srgbClr val="1B4250"/>
                </a:solidFill>
                <a:latin typeface="Archer Medium LF Italic"/>
                <a:ea typeface="Archer Medium LF Italic"/>
                <a:cs typeface="Archer Medium LF Italic"/>
                <a:sym typeface="Archer Medium LF Italic"/>
              </a:rPr>
              <a:t>For sin shall no longer be your master, because you are not under the </a:t>
            </a:r>
            <a:r>
              <a:rPr sz="3420">
                <a:solidFill>
                  <a:srgbClr val="1B4250"/>
                </a:solidFill>
                <a:latin typeface="Archer Bold LF Italic"/>
                <a:ea typeface="Archer Bold LF Italic"/>
                <a:cs typeface="Archer Bold LF Italic"/>
                <a:sym typeface="Archer Bold LF Italic"/>
              </a:rPr>
              <a:t>law</a:t>
            </a:r>
            <a:r>
              <a:rPr sz="3420">
                <a:solidFill>
                  <a:srgbClr val="1B4250"/>
                </a:solidFill>
                <a:latin typeface="Archer Medium LF Italic"/>
                <a:ea typeface="Archer Medium LF Italic"/>
                <a:cs typeface="Archer Medium LF Italic"/>
                <a:sym typeface="Archer Medium LF Italic"/>
              </a:rPr>
              <a:t>, but under </a:t>
            </a:r>
            <a:r>
              <a:rPr sz="3420">
                <a:solidFill>
                  <a:srgbClr val="1B4250"/>
                </a:solidFill>
                <a:latin typeface="Archer Bold LF Italic"/>
                <a:ea typeface="Archer Bold LF Italic"/>
                <a:cs typeface="Archer Bold LF Italic"/>
                <a:sym typeface="Archer Bold LF Italic"/>
              </a:rPr>
              <a:t>grace</a:t>
            </a:r>
            <a:r>
              <a:rPr sz="3420">
                <a:solidFill>
                  <a:srgbClr val="1B4250"/>
                </a:solidFill>
                <a:latin typeface="Archer Medium LF Italic"/>
                <a:ea typeface="Archer Medium LF Italic"/>
                <a:cs typeface="Archer Medium LF Italic"/>
                <a:sym typeface="Archer Medium LF Italic"/>
              </a:rPr>
              <a:t>.</a:t>
            </a:r>
            <a:r>
              <a:rPr sz="3420">
                <a:solidFill>
                  <a:srgbClr val="1B4250"/>
                </a:solidFill>
              </a:rPr>
              <a:t> (Rom 6:14 NIV)</a:t>
            </a:r>
            <a:endParaRPr sz="3420">
              <a:solidFill>
                <a:srgbClr val="1B4250"/>
              </a:solidFill>
            </a:endParaRPr>
          </a:p>
          <a:p>
            <a:pPr lvl="1" marL="844550" indent="-422275" defTabSz="554990">
              <a:spcBef>
                <a:spcPts val="3900"/>
              </a:spcBef>
              <a:defRPr sz="1800">
                <a:solidFill>
                  <a:srgbClr val="000000"/>
                </a:solidFill>
              </a:defRPr>
            </a:pPr>
            <a:r>
              <a:rPr sz="3420">
                <a:solidFill>
                  <a:srgbClr val="1B4250"/>
                </a:solidFill>
              </a:rPr>
              <a:t>Law: Israelites commanded to give 23%… </a:t>
            </a:r>
            <a:endParaRPr sz="3420">
              <a:solidFill>
                <a:srgbClr val="1B4250"/>
              </a:solidFill>
            </a:endParaRPr>
          </a:p>
          <a:p>
            <a:pPr lvl="1" marL="844550" indent="-422275" defTabSz="554990">
              <a:spcBef>
                <a:spcPts val="3900"/>
              </a:spcBef>
              <a:defRPr sz="1800">
                <a:solidFill>
                  <a:srgbClr val="000000"/>
                </a:solidFill>
              </a:defRPr>
            </a:pPr>
            <a:r>
              <a:rPr sz="3420">
                <a:solidFill>
                  <a:srgbClr val="1B4250"/>
                </a:solidFill>
              </a:rPr>
              <a:t>Grace: Americans give an average of 2.5%…</a:t>
            </a:r>
            <a:endParaRPr sz="3420">
              <a:solidFill>
                <a:srgbClr val="1B4250"/>
              </a:solidFill>
            </a:endParaRPr>
          </a:p>
          <a:p>
            <a:pPr lvl="1" marL="844550" indent="-422275" defTabSz="554990">
              <a:spcBef>
                <a:spcPts val="3900"/>
              </a:spcBef>
              <a:defRPr sz="1800">
                <a:solidFill>
                  <a:srgbClr val="000000"/>
                </a:solidFill>
              </a:defRPr>
            </a:pPr>
            <a:r>
              <a:rPr sz="3420">
                <a:solidFill>
                  <a:srgbClr val="1B4250"/>
                </a:solidFill>
              </a:rPr>
              <a:t>Shouldn’t grace lead us to greater giving?</a:t>
            </a:r>
            <a:endParaRPr sz="3420">
              <a:solidFill>
                <a:srgbClr val="1B4250"/>
              </a:solidFill>
            </a:endParaRPr>
          </a:p>
          <a:p>
            <a:pPr lvl="0" marL="422275" indent="-422275" defTabSz="554990">
              <a:spcBef>
                <a:spcPts val="3900"/>
              </a:spcBef>
              <a:defRPr sz="1800">
                <a:solidFill>
                  <a:srgbClr val="000000"/>
                </a:solidFill>
              </a:defRPr>
            </a:pPr>
            <a:r>
              <a:rPr sz="3420">
                <a:solidFill>
                  <a:srgbClr val="1B4250"/>
                </a:solidFill>
              </a:rPr>
              <a:t>“Having a minimum standard of giving has never been incompatible with giving above and beyond that standard.” (Alcorn, 182)</a:t>
            </a:r>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8" name="Shape 158"/>
          <p:cNvSpPr/>
          <p:nvPr/>
        </p:nvSpPr>
        <p:spPr>
          <a:xfrm>
            <a:off x="1270000" y="63627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Matthew 6:21 (NIV)</a:t>
            </a:r>
          </a:p>
        </p:txBody>
      </p:sp>
      <p:sp>
        <p:nvSpPr>
          <p:cNvPr id="159" name="Shape 159"/>
          <p:cNvSpPr/>
          <p:nvPr/>
        </p:nvSpPr>
        <p:spPr>
          <a:xfrm>
            <a:off x="1270000" y="4023118"/>
            <a:ext cx="10464800" cy="11739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defRPr>
            </a:lvl1pPr>
          </a:lstStyle>
          <a:p>
            <a:pPr lvl="0">
              <a:defRPr sz="1800">
                <a:solidFill>
                  <a:srgbClr val="000000"/>
                </a:solidFill>
              </a:defRPr>
            </a:pPr>
            <a:r>
              <a:rPr sz="3800">
                <a:solidFill>
                  <a:srgbClr val="1B4250"/>
                </a:solidFill>
              </a:rPr>
              <a:t>For where your treasure is, there your heart will be also.</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nvSpPr>
        <p:spPr>
          <a:xfrm>
            <a:off x="1270000" y="63627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Luke 6:38 (NIV)</a:t>
            </a:r>
          </a:p>
        </p:txBody>
      </p:sp>
      <p:sp>
        <p:nvSpPr>
          <p:cNvPr id="162" name="Shape 162"/>
          <p:cNvSpPr/>
          <p:nvPr/>
        </p:nvSpPr>
        <p:spPr>
          <a:xfrm>
            <a:off x="1270000" y="3438918"/>
            <a:ext cx="10464800" cy="23423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defRPr>
            </a:lvl1pPr>
          </a:lstStyle>
          <a:p>
            <a:pPr lvl="0">
              <a:defRPr sz="1800">
                <a:solidFill>
                  <a:srgbClr val="000000"/>
                </a:solidFill>
              </a:defRPr>
            </a:pPr>
            <a:r>
              <a:rPr sz="3800">
                <a:solidFill>
                  <a:srgbClr val="1B4250"/>
                </a:solidFill>
              </a:rPr>
              <a:t>Give, and it will be given to you. A good measure, pressed down, shaken together and running over, will be poured into your lap. For with the measure you use, it will be measured to you.”</a:t>
            </a: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ph type="title"/>
          </p:nvPr>
        </p:nvSpPr>
        <p:spPr>
          <a:prstGeom prst="rect">
            <a:avLst/>
          </a:prstGeom>
        </p:spPr>
        <p:txBody>
          <a:bodyPr/>
          <a:lstStyle/>
          <a:p>
            <a:pPr lvl="0">
              <a:defRPr sz="1800">
                <a:solidFill>
                  <a:srgbClr val="000000"/>
                </a:solidFill>
              </a:defRPr>
            </a:pPr>
            <a:r>
              <a:rPr sz="8000">
                <a:solidFill>
                  <a:srgbClr val="1B4250"/>
                </a:solidFill>
              </a:rPr>
              <a:t>Worship &amp; Community</a:t>
            </a:r>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8" name="Shape 168"/>
          <p:cNvSpPr/>
          <p:nvPr>
            <p:ph type="title"/>
          </p:nvPr>
        </p:nvSpPr>
        <p:spPr>
          <a:prstGeom prst="rect">
            <a:avLst/>
          </a:prstGeom>
        </p:spPr>
        <p:txBody>
          <a:bodyPr/>
          <a:lstStyle/>
          <a:p>
            <a:pPr lvl="0">
              <a:defRPr sz="1800">
                <a:solidFill>
                  <a:srgbClr val="000000"/>
                </a:solidFill>
              </a:defRPr>
            </a:pPr>
            <a:r>
              <a:rPr sz="8000">
                <a:solidFill>
                  <a:srgbClr val="1B4250"/>
                </a:solidFill>
              </a:rPr>
              <a:t>Love God</a:t>
            </a:r>
          </a:p>
        </p:txBody>
      </p:sp>
      <p:sp>
        <p:nvSpPr>
          <p:cNvPr id="169" name="Shape 169"/>
          <p:cNvSpPr/>
          <p:nvPr>
            <p:ph type="body" idx="1"/>
          </p:nvPr>
        </p:nvSpPr>
        <p:spPr>
          <a:prstGeom prst="rect">
            <a:avLst/>
          </a:prstGeom>
        </p:spPr>
        <p:txBody>
          <a:bodyPr/>
          <a:lstStyle/>
          <a:p>
            <a:pPr lvl="0">
              <a:defRPr sz="1800">
                <a:solidFill>
                  <a:srgbClr val="000000"/>
                </a:solidFill>
              </a:defRPr>
            </a:pPr>
            <a:r>
              <a:rPr sz="3600">
                <a:solidFill>
                  <a:srgbClr val="1B4250"/>
                </a:solidFill>
              </a:rPr>
              <a:t>We worship God through our tithes and offerings</a:t>
            </a:r>
            <a:endParaRPr sz="3600">
              <a:solidFill>
                <a:srgbClr val="1B4250"/>
              </a:solidFill>
            </a:endParaRPr>
          </a:p>
          <a:p>
            <a:pPr lvl="1">
              <a:defRPr sz="1800">
                <a:solidFill>
                  <a:srgbClr val="000000"/>
                </a:solidFill>
              </a:defRPr>
            </a:pPr>
            <a:r>
              <a:rPr sz="3600">
                <a:solidFill>
                  <a:srgbClr val="1B4250"/>
                </a:solidFill>
              </a:rPr>
              <a:t>This is why Cornerstone and many churches put the offering after the sermon…</a:t>
            </a:r>
            <a:endParaRPr sz="3600">
              <a:solidFill>
                <a:srgbClr val="1B4250"/>
              </a:solidFill>
            </a:endParaRPr>
          </a:p>
          <a:p>
            <a:pPr lvl="1">
              <a:defRPr sz="1800">
                <a:solidFill>
                  <a:srgbClr val="000000"/>
                </a:solidFill>
              </a:defRPr>
            </a:pPr>
            <a:r>
              <a:rPr sz="3600">
                <a:solidFill>
                  <a:srgbClr val="1B4250"/>
                </a:solidFill>
              </a:rPr>
              <a:t>It’s a response to God’s Word</a:t>
            </a:r>
            <a:endParaRPr sz="3600">
              <a:solidFill>
                <a:srgbClr val="1B4250"/>
              </a:solidFill>
            </a:endParaRPr>
          </a:p>
          <a:p>
            <a:pPr lvl="0">
              <a:defRPr sz="1800">
                <a:solidFill>
                  <a:srgbClr val="000000"/>
                </a:solidFill>
              </a:defRPr>
            </a:pPr>
            <a:r>
              <a:rPr sz="3600">
                <a:solidFill>
                  <a:srgbClr val="1B4250"/>
                </a:solidFill>
              </a:rPr>
              <a:t>But the offering is also something else…</a:t>
            </a:r>
          </a:p>
        </p:txBody>
      </p:sp>
    </p:spTree>
  </p:cSld>
  <p:clrMapOvr>
    <a:masterClrMapping/>
  </p:clrMapOvr>
  <p:transitio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ph type="title"/>
          </p:nvPr>
        </p:nvSpPr>
        <p:spPr>
          <a:prstGeom prst="rect">
            <a:avLst/>
          </a:prstGeom>
        </p:spPr>
        <p:txBody>
          <a:bodyPr/>
          <a:lstStyle/>
          <a:p>
            <a:pPr lvl="0">
              <a:defRPr sz="1800">
                <a:solidFill>
                  <a:srgbClr val="000000"/>
                </a:solidFill>
              </a:defRPr>
            </a:pPr>
            <a:r>
              <a:rPr sz="8000">
                <a:solidFill>
                  <a:srgbClr val="1B4250"/>
                </a:solidFill>
              </a:rPr>
              <a:t>Love Others</a:t>
            </a:r>
          </a:p>
        </p:txBody>
      </p:sp>
      <p:sp>
        <p:nvSpPr>
          <p:cNvPr id="172" name="Shape 172"/>
          <p:cNvSpPr/>
          <p:nvPr>
            <p:ph type="body" idx="1"/>
          </p:nvPr>
        </p:nvSpPr>
        <p:spPr>
          <a:prstGeom prst="rect">
            <a:avLst/>
          </a:prstGeom>
        </p:spPr>
        <p:txBody>
          <a:bodyPr/>
          <a:lstStyle/>
          <a:p>
            <a:pPr lvl="0">
              <a:defRPr sz="1800">
                <a:solidFill>
                  <a:srgbClr val="000000"/>
                </a:solidFill>
              </a:defRPr>
            </a:pPr>
            <a:r>
              <a:rPr sz="3600">
                <a:solidFill>
                  <a:srgbClr val="1B4250"/>
                </a:solidFill>
              </a:rPr>
              <a:t>Our tithes and offerings also show our love for each other and for our Westford community</a:t>
            </a:r>
            <a:endParaRPr sz="3600">
              <a:solidFill>
                <a:srgbClr val="1B4250"/>
              </a:solidFill>
            </a:endParaRPr>
          </a:p>
          <a:p>
            <a:pPr lvl="1">
              <a:defRPr sz="1800">
                <a:solidFill>
                  <a:srgbClr val="000000"/>
                </a:solidFill>
              </a:defRPr>
            </a:pPr>
            <a:r>
              <a:rPr sz="3600">
                <a:solidFill>
                  <a:srgbClr val="1B4250"/>
                </a:solidFill>
              </a:rPr>
              <a:t>Outsiders - We are aiding God’s mission to reach the lost through giving </a:t>
            </a:r>
            <a:endParaRPr sz="3600">
              <a:solidFill>
                <a:srgbClr val="1B4250"/>
              </a:solidFill>
            </a:endParaRPr>
          </a:p>
          <a:p>
            <a:pPr lvl="1">
              <a:defRPr sz="1800">
                <a:solidFill>
                  <a:srgbClr val="000000"/>
                </a:solidFill>
              </a:defRPr>
            </a:pPr>
            <a:r>
              <a:rPr sz="3600">
                <a:solidFill>
                  <a:srgbClr val="1B4250"/>
                </a:solidFill>
              </a:rPr>
              <a:t>Insiders - We are caring for each other’s souls as we fund make, mature, and multiply</a:t>
            </a:r>
            <a:endParaRPr sz="3600">
              <a:solidFill>
                <a:srgbClr val="1B4250"/>
              </a:solidFill>
            </a:endParaRPr>
          </a:p>
          <a:p>
            <a:pPr lvl="0">
              <a:defRPr sz="1800">
                <a:solidFill>
                  <a:srgbClr val="000000"/>
                </a:solidFill>
              </a:defRPr>
            </a:pPr>
            <a:r>
              <a:rPr sz="3600">
                <a:solidFill>
                  <a:srgbClr val="1B4250"/>
                </a:solidFill>
              </a:rPr>
              <a:t>This is the surprising part of tithing!</a:t>
            </a:r>
          </a:p>
        </p:txBody>
      </p:sp>
    </p:spTree>
  </p:cSld>
  <p:clrMapOvr>
    <a:masterClrMapping/>
  </p:clrMapOvr>
  <p:transitio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nvSpPr>
        <p:spPr>
          <a:xfrm>
            <a:off x="1270000" y="8699907"/>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Acts 4:32-37 (NIV)</a:t>
            </a:r>
          </a:p>
        </p:txBody>
      </p:sp>
      <p:sp>
        <p:nvSpPr>
          <p:cNvPr id="175" name="Shape 175"/>
          <p:cNvSpPr/>
          <p:nvPr/>
        </p:nvSpPr>
        <p:spPr>
          <a:xfrm>
            <a:off x="1270000" y="697014"/>
            <a:ext cx="10464800" cy="782617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3400">
                <a:solidFill>
                  <a:srgbClr val="1B4250"/>
                </a:solidFill>
                <a:latin typeface="Archer Medium LF Italic"/>
                <a:ea typeface="Archer Medium LF Italic"/>
                <a:cs typeface="Archer Medium LF Italic"/>
                <a:sym typeface="Archer Medium LF Italic"/>
              </a:rPr>
              <a:t>32 All the believers were one in heart and mind. No one claimed that any of their possessions was their own, but they shared everything they had. 33 With great power the apostles continued to testify to the resurrection of the Lord Jesus. And God’s grace was so powerfully at work in them all 34 that there were no needy persons among them. For from time to time those who owned land or houses sold them, brought the money from the sales 35 and put it at the apostles’ feet, and it was distributed to anyone who had need.</a:t>
            </a:r>
            <a:endParaRPr sz="3400">
              <a:solidFill>
                <a:srgbClr val="1B4250"/>
              </a:solidFill>
              <a:latin typeface="Archer Medium LF Italic"/>
              <a:ea typeface="Archer Medium LF Italic"/>
              <a:cs typeface="Archer Medium LF Italic"/>
              <a:sym typeface="Archer Medium LF Italic"/>
            </a:endParaRPr>
          </a:p>
          <a:p>
            <a:pPr lvl="0">
              <a:defRPr sz="1800"/>
            </a:pPr>
            <a:endParaRPr sz="3400">
              <a:solidFill>
                <a:srgbClr val="1B4250"/>
              </a:solidFill>
              <a:latin typeface="Archer Medium LF Italic"/>
              <a:ea typeface="Archer Medium LF Italic"/>
              <a:cs typeface="Archer Medium LF Italic"/>
              <a:sym typeface="Archer Medium LF Italic"/>
            </a:endParaRPr>
          </a:p>
          <a:p>
            <a:pPr lvl="0">
              <a:defRPr sz="1800"/>
            </a:pPr>
            <a:r>
              <a:rPr sz="3400">
                <a:solidFill>
                  <a:srgbClr val="1B4250"/>
                </a:solidFill>
                <a:latin typeface="Archer Medium LF Italic"/>
                <a:ea typeface="Archer Medium LF Italic"/>
                <a:cs typeface="Archer Medium LF Italic"/>
                <a:sym typeface="Archer Medium LF Italic"/>
              </a:rPr>
              <a:t>36 Joseph, a Levite from Cyprus, whom the apostles called Barnabas (which means “son of encouragement”), 37 sold a field he owned and brought the money and put it at the apostles’ feet.</a:t>
            </a:r>
          </a:p>
        </p:txBody>
      </p:sp>
    </p:spTree>
  </p:cSld>
  <p:clrMapOvr>
    <a:masterClrMapping/>
  </p:clrMapOvr>
  <p:transitio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title"/>
          </p:nvPr>
        </p:nvSpPr>
        <p:spPr>
          <a:prstGeom prst="rect">
            <a:avLst/>
          </a:prstGeom>
        </p:spPr>
        <p:txBody>
          <a:bodyPr/>
          <a:lstStyle/>
          <a:p>
            <a:pPr lvl="0">
              <a:defRPr sz="1800">
                <a:solidFill>
                  <a:srgbClr val="000000"/>
                </a:solidFill>
              </a:defRPr>
            </a:pPr>
            <a:r>
              <a:rPr sz="8000">
                <a:solidFill>
                  <a:srgbClr val="1B4250"/>
                </a:solidFill>
              </a:rPr>
              <a:t>Joseph + Giving = Barnabas</a:t>
            </a:r>
          </a:p>
        </p:txBody>
      </p:sp>
      <p:sp>
        <p:nvSpPr>
          <p:cNvPr id="178" name="Shape 178"/>
          <p:cNvSpPr/>
          <p:nvPr>
            <p:ph type="body" idx="1"/>
          </p:nvPr>
        </p:nvSpPr>
        <p:spPr>
          <a:prstGeom prst="rect">
            <a:avLst/>
          </a:prstGeom>
        </p:spPr>
        <p:txBody>
          <a:bodyPr/>
          <a:lstStyle/>
          <a:p>
            <a:pPr lvl="0">
              <a:defRPr sz="1800">
                <a:solidFill>
                  <a:srgbClr val="000000"/>
                </a:solidFill>
              </a:defRPr>
            </a:pPr>
            <a:r>
              <a:rPr sz="3600">
                <a:solidFill>
                  <a:srgbClr val="1B4250"/>
                </a:solidFill>
              </a:rPr>
              <a:t>Joseph set the standard for NT giving</a:t>
            </a:r>
            <a:endParaRPr sz="3600">
              <a:solidFill>
                <a:srgbClr val="1B4250"/>
              </a:solidFill>
            </a:endParaRPr>
          </a:p>
          <a:p>
            <a:pPr lvl="1">
              <a:defRPr sz="1800">
                <a:solidFill>
                  <a:srgbClr val="000000"/>
                </a:solidFill>
              </a:defRPr>
            </a:pPr>
            <a:r>
              <a:rPr sz="3600">
                <a:solidFill>
                  <a:srgbClr val="1B4250"/>
                </a:solidFill>
              </a:rPr>
              <a:t>He sold a field and gave to the church, which helped the kingdom grow and church thrive</a:t>
            </a:r>
            <a:endParaRPr sz="3600">
              <a:solidFill>
                <a:srgbClr val="1B4250"/>
              </a:solidFill>
            </a:endParaRPr>
          </a:p>
          <a:p>
            <a:pPr lvl="1">
              <a:defRPr sz="1800">
                <a:solidFill>
                  <a:srgbClr val="000000"/>
                </a:solidFill>
              </a:defRPr>
            </a:pPr>
            <a:r>
              <a:rPr sz="3600">
                <a:solidFill>
                  <a:srgbClr val="1B4250"/>
                </a:solidFill>
              </a:rPr>
              <a:t>The Apostles renamed him Barnabas</a:t>
            </a:r>
            <a:endParaRPr sz="3600">
              <a:solidFill>
                <a:srgbClr val="1B4250"/>
              </a:solidFill>
            </a:endParaRPr>
          </a:p>
          <a:p>
            <a:pPr lvl="2">
              <a:defRPr sz="1800">
                <a:solidFill>
                  <a:srgbClr val="000000"/>
                </a:solidFill>
              </a:defRPr>
            </a:pPr>
            <a:r>
              <a:rPr sz="3600">
                <a:solidFill>
                  <a:srgbClr val="1B4250"/>
                </a:solidFill>
              </a:rPr>
              <a:t>“son of encouragement”</a:t>
            </a:r>
            <a:endParaRPr sz="3600">
              <a:solidFill>
                <a:srgbClr val="1B4250"/>
              </a:solidFill>
            </a:endParaRPr>
          </a:p>
          <a:p>
            <a:pPr lvl="0">
              <a:defRPr sz="1800">
                <a:solidFill>
                  <a:srgbClr val="000000"/>
                </a:solidFill>
              </a:defRPr>
            </a:pPr>
            <a:r>
              <a:rPr sz="3600">
                <a:solidFill>
                  <a:srgbClr val="1B4250"/>
                </a:solidFill>
              </a:rPr>
              <a:t>We encourage each other by giving generously</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ph type="title"/>
          </p:nvPr>
        </p:nvSpPr>
        <p:spPr>
          <a:prstGeom prst="rect">
            <a:avLst/>
          </a:prstGeom>
        </p:spPr>
        <p:txBody>
          <a:bodyPr/>
          <a:lstStyle/>
          <a:p>
            <a:pPr lvl="0">
              <a:defRPr sz="1800">
                <a:solidFill>
                  <a:srgbClr val="000000"/>
                </a:solidFill>
              </a:defRPr>
            </a:pPr>
            <a:r>
              <a:rPr sz="8000">
                <a:solidFill>
                  <a:srgbClr val="1B4250"/>
                </a:solidFill>
              </a:rPr>
              <a:t>Position 1: Offering</a:t>
            </a:r>
          </a:p>
        </p:txBody>
      </p:sp>
    </p:spTree>
  </p:cSld>
  <p:clrMapOvr>
    <a:masterClrMapping/>
  </p:clrMapOvr>
  <p:transitio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nvSpPr>
        <p:spPr>
          <a:xfrm>
            <a:off x="1270000" y="8125398"/>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Deuteronomy 14:22, 25-26 (NIV)</a:t>
            </a:r>
          </a:p>
        </p:txBody>
      </p:sp>
      <p:sp>
        <p:nvSpPr>
          <p:cNvPr id="181" name="Shape 181"/>
          <p:cNvSpPr/>
          <p:nvPr/>
        </p:nvSpPr>
        <p:spPr>
          <a:xfrm>
            <a:off x="1270000" y="2631270"/>
            <a:ext cx="10464800" cy="526336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3800">
                <a:solidFill>
                  <a:srgbClr val="1B4250"/>
                </a:solidFill>
                <a:latin typeface="Archer Medium LF Italic"/>
                <a:ea typeface="Archer Medium LF Italic"/>
                <a:cs typeface="Archer Medium LF Italic"/>
                <a:sym typeface="Archer Medium LF Italic"/>
              </a:rPr>
              <a:t>22 Be sure to set aside a tenth of all that your fields produce each year… 25 then </a:t>
            </a:r>
            <a:r>
              <a:rPr sz="3800">
                <a:solidFill>
                  <a:srgbClr val="1B4250"/>
                </a:solidFill>
                <a:latin typeface="Archer Bold LF Italic"/>
                <a:ea typeface="Archer Bold LF Italic"/>
                <a:cs typeface="Archer Bold LF Italic"/>
                <a:sym typeface="Archer Bold LF Italic"/>
              </a:rPr>
              <a:t>exchange your tithe for silver</a:t>
            </a:r>
            <a:r>
              <a:rPr sz="3800">
                <a:solidFill>
                  <a:srgbClr val="1B4250"/>
                </a:solidFill>
                <a:latin typeface="Archer Medium LF Italic"/>
                <a:ea typeface="Archer Medium LF Italic"/>
                <a:cs typeface="Archer Medium LF Italic"/>
                <a:sym typeface="Archer Medium LF Italic"/>
              </a:rPr>
              <a:t>, and take the silver with you and go to the place the Lord your God will choose. 26 </a:t>
            </a:r>
            <a:r>
              <a:rPr sz="3800">
                <a:solidFill>
                  <a:srgbClr val="1B4250"/>
                </a:solidFill>
                <a:latin typeface="Archer Bold LF Italic"/>
                <a:ea typeface="Archer Bold LF Italic"/>
                <a:cs typeface="Archer Bold LF Italic"/>
                <a:sym typeface="Archer Bold LF Italic"/>
              </a:rPr>
              <a:t>Use the silver to buy whatever you like</a:t>
            </a:r>
            <a:r>
              <a:rPr sz="3800">
                <a:solidFill>
                  <a:srgbClr val="1B4250"/>
                </a:solidFill>
                <a:latin typeface="Archer Medium LF Italic"/>
                <a:ea typeface="Archer Medium LF Italic"/>
                <a:cs typeface="Archer Medium LF Italic"/>
                <a:sym typeface="Archer Medium LF Italic"/>
              </a:rPr>
              <a:t>: cattle, sheep, wine or other fermented drink, or anything you wish. </a:t>
            </a:r>
            <a:r>
              <a:rPr sz="3800">
                <a:solidFill>
                  <a:srgbClr val="1B4250"/>
                </a:solidFill>
                <a:latin typeface="Archer Bold LF Italic"/>
                <a:ea typeface="Archer Bold LF Italic"/>
                <a:cs typeface="Archer Bold LF Italic"/>
                <a:sym typeface="Archer Bold LF Italic"/>
              </a:rPr>
              <a:t>Then you and your household shall eat there in the presence of the Lord your God and rejoice</a:t>
            </a:r>
            <a:r>
              <a:rPr sz="3800">
                <a:solidFill>
                  <a:srgbClr val="1B4250"/>
                </a:solidFill>
                <a:latin typeface="Archer Medium LF Italic"/>
                <a:ea typeface="Archer Medium LF Italic"/>
                <a:cs typeface="Archer Medium LF Italic"/>
                <a:sym typeface="Archer Medium LF Italic"/>
              </a:rPr>
              <a:t>.</a:t>
            </a:r>
          </a:p>
        </p:txBody>
      </p:sp>
      <p:sp>
        <p:nvSpPr>
          <p:cNvPr id="182" name="Shape 182"/>
          <p:cNvSpPr/>
          <p:nvPr>
            <p:ph type="title" idx="4294967295"/>
          </p:nvPr>
        </p:nvSpPr>
        <p:spPr>
          <a:prstGeom prst="rect">
            <a:avLst/>
          </a:prstGeom>
        </p:spPr>
        <p:txBody>
          <a:bodyPr/>
          <a:lstStyle/>
          <a:p>
            <a:pPr lvl="0">
              <a:defRPr sz="1800">
                <a:solidFill>
                  <a:srgbClr val="000000"/>
                </a:solidFill>
              </a:defRPr>
            </a:pPr>
            <a:r>
              <a:rPr sz="8000">
                <a:solidFill>
                  <a:srgbClr val="1B4250"/>
                </a:solidFill>
              </a:rPr>
              <a:t>Old Testament</a:t>
            </a:r>
          </a:p>
        </p:txBody>
      </p:sp>
    </p:spTree>
  </p:cSld>
  <p:clrMapOvr>
    <a:masterClrMapping/>
  </p:clrMapOvr>
  <p:transition spd="med" advClick="1"/>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ph type="title"/>
          </p:nvPr>
        </p:nvSpPr>
        <p:spPr>
          <a:prstGeom prst="rect">
            <a:avLst/>
          </a:prstGeom>
        </p:spPr>
        <p:txBody>
          <a:bodyPr/>
          <a:lstStyle/>
          <a:p>
            <a:pPr lvl="0">
              <a:defRPr sz="1800">
                <a:solidFill>
                  <a:srgbClr val="000000"/>
                </a:solidFill>
              </a:defRPr>
            </a:pPr>
            <a:r>
              <a:rPr sz="8000">
                <a:solidFill>
                  <a:srgbClr val="1B4250"/>
                </a:solidFill>
              </a:rPr>
              <a:t>Deuteronomy 14:22-29</a:t>
            </a:r>
          </a:p>
        </p:txBody>
      </p:sp>
      <p:sp>
        <p:nvSpPr>
          <p:cNvPr id="185" name="Shape 185"/>
          <p:cNvSpPr/>
          <p:nvPr>
            <p:ph type="body" idx="1"/>
          </p:nvPr>
        </p:nvSpPr>
        <p:spPr>
          <a:xfrm>
            <a:off x="952500" y="2603500"/>
            <a:ext cx="11099800" cy="5553522"/>
          </a:xfrm>
          <a:prstGeom prst="rect">
            <a:avLst/>
          </a:prstGeom>
        </p:spPr>
        <p:txBody>
          <a:bodyPr/>
          <a:lstStyle/>
          <a:p>
            <a:pPr lvl="0" marL="400050" indent="-400050" defTabSz="525779">
              <a:spcBef>
                <a:spcPts val="3700"/>
              </a:spcBef>
              <a:defRPr sz="1800">
                <a:solidFill>
                  <a:srgbClr val="000000"/>
                </a:solidFill>
              </a:defRPr>
            </a:pPr>
            <a:r>
              <a:rPr sz="3239">
                <a:solidFill>
                  <a:srgbClr val="1B4250"/>
                </a:solidFill>
              </a:rPr>
              <a:t>We can use a portion of our “tithe” to bless and love each other directly!!!</a:t>
            </a:r>
            <a:endParaRPr sz="3239">
              <a:solidFill>
                <a:srgbClr val="1B4250"/>
              </a:solidFill>
            </a:endParaRPr>
          </a:p>
          <a:p>
            <a:pPr lvl="0" marL="400050" indent="-400050" defTabSz="525779">
              <a:spcBef>
                <a:spcPts val="3700"/>
              </a:spcBef>
              <a:defRPr sz="1800">
                <a:solidFill>
                  <a:srgbClr val="000000"/>
                </a:solidFill>
              </a:defRPr>
            </a:pPr>
            <a:r>
              <a:rPr sz="3239">
                <a:solidFill>
                  <a:srgbClr val="1B4250"/>
                </a:solidFill>
              </a:rPr>
              <a:t>“I’ve never heard a preacher tell the congregation to save even part of their tithe and use it to go to an expensive restaurant, order filet mignon and a fine wine, and enjoy this tithe “in the presence of the Lord God,” rejoicing in his goodness to us.” - Gary Thomas, </a:t>
            </a:r>
            <a:r>
              <a:rPr sz="3239">
                <a:solidFill>
                  <a:srgbClr val="1B4250"/>
                </a:solidFill>
                <a:latin typeface="Archer Medium LF Italic"/>
                <a:ea typeface="Archer Medium LF Italic"/>
                <a:cs typeface="Archer Medium LF Italic"/>
                <a:sym typeface="Archer Medium LF Italic"/>
              </a:rPr>
              <a:t>Pure Pleasure</a:t>
            </a:r>
            <a:endParaRPr sz="3239">
              <a:solidFill>
                <a:srgbClr val="1B4250"/>
              </a:solidFill>
            </a:endParaRPr>
          </a:p>
          <a:p>
            <a:pPr lvl="0" marL="400050" indent="-400050" defTabSz="525779">
              <a:spcBef>
                <a:spcPts val="3700"/>
              </a:spcBef>
              <a:defRPr sz="1800">
                <a:solidFill>
                  <a:srgbClr val="000000"/>
                </a:solidFill>
              </a:defRPr>
            </a:pPr>
            <a:r>
              <a:rPr sz="3239">
                <a:solidFill>
                  <a:srgbClr val="1B4250"/>
                </a:solidFill>
              </a:rPr>
              <a:t>When you use some of your tithe to bless the people of the church, it’s a good thing.</a:t>
            </a:r>
          </a:p>
        </p:txBody>
      </p:sp>
      <p:sp>
        <p:nvSpPr>
          <p:cNvPr id="186" name="Shape 186"/>
          <p:cNvSpPr/>
          <p:nvPr/>
        </p:nvSpPr>
        <p:spPr>
          <a:xfrm>
            <a:off x="1858703" y="8541923"/>
            <a:ext cx="9287394" cy="6606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1" algn="l">
              <a:spcBef>
                <a:spcPts val="4200"/>
              </a:spcBef>
              <a:defRPr sz="1800"/>
            </a:pPr>
            <a:r>
              <a:rPr sz="2000">
                <a:solidFill>
                  <a:srgbClr val="1B4250"/>
                </a:solidFill>
              </a:rPr>
              <a:t>Thomas, Gary (2009-10-20). </a:t>
            </a:r>
            <a:r>
              <a:rPr sz="2000">
                <a:solidFill>
                  <a:srgbClr val="1B4250"/>
                </a:solidFill>
                <a:latin typeface="Archer Medium LF Italic"/>
                <a:ea typeface="Archer Medium LF Italic"/>
                <a:cs typeface="Archer Medium LF Italic"/>
                <a:sym typeface="Archer Medium LF Italic"/>
              </a:rPr>
              <a:t>Pure Pleasure: Why Do Christians Feel So Bad about Feeling Good?</a:t>
            </a:r>
            <a:r>
              <a:rPr sz="2000">
                <a:solidFill>
                  <a:srgbClr val="1B4250"/>
                </a:solidFill>
              </a:rPr>
              <a:t> (p. 80). Zondervan. Kindle Edition. ”</a:t>
            </a:r>
          </a:p>
        </p:txBody>
      </p:sp>
    </p:spTree>
  </p:cSld>
  <p:clrMapOvr>
    <a:masterClrMapping/>
  </p:clrMapOvr>
  <p:transition spd="med" advClick="1"/>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8" name="Shape 188"/>
          <p:cNvSpPr/>
          <p:nvPr>
            <p:ph type="title"/>
          </p:nvPr>
        </p:nvSpPr>
        <p:spPr>
          <a:prstGeom prst="rect">
            <a:avLst/>
          </a:prstGeom>
        </p:spPr>
        <p:txBody>
          <a:bodyPr/>
          <a:lstStyle/>
          <a:p>
            <a:pPr lvl="1">
              <a:defRPr sz="1800">
                <a:solidFill>
                  <a:srgbClr val="000000"/>
                </a:solidFill>
              </a:defRPr>
            </a:pPr>
            <a:r>
              <a:rPr sz="8000">
                <a:solidFill>
                  <a:srgbClr val="1B4250"/>
                </a:solidFill>
              </a:rPr>
              <a:t>When We Give Generously…</a:t>
            </a:r>
          </a:p>
        </p:txBody>
      </p:sp>
      <p:sp>
        <p:nvSpPr>
          <p:cNvPr id="189" name="Shape 189"/>
          <p:cNvSpPr/>
          <p:nvPr>
            <p:ph type="body" idx="1"/>
          </p:nvPr>
        </p:nvSpPr>
        <p:spPr>
          <a:prstGeom prst="rect">
            <a:avLst/>
          </a:prstGeom>
        </p:spPr>
        <p:txBody>
          <a:bodyPr/>
          <a:lstStyle/>
          <a:p>
            <a:pPr lvl="0" marL="635000" indent="-635000">
              <a:buSzPct val="100000"/>
              <a:buAutoNum type="arabicPeriod" startAt="1"/>
              <a:defRPr sz="1800">
                <a:solidFill>
                  <a:srgbClr val="000000"/>
                </a:solidFill>
              </a:defRPr>
            </a:pPr>
            <a:r>
              <a:rPr sz="3600">
                <a:solidFill>
                  <a:srgbClr val="1B4250"/>
                </a:solidFill>
              </a:rPr>
              <a:t>We worship and obey God</a:t>
            </a:r>
            <a:endParaRPr sz="3600">
              <a:solidFill>
                <a:srgbClr val="1B4250"/>
              </a:solidFill>
            </a:endParaRPr>
          </a:p>
          <a:p>
            <a:pPr lvl="0" marL="635000" indent="-635000">
              <a:buSzPct val="100000"/>
              <a:buAutoNum type="arabicPeriod" startAt="1"/>
              <a:defRPr sz="1800">
                <a:solidFill>
                  <a:srgbClr val="000000"/>
                </a:solidFill>
              </a:defRPr>
            </a:pPr>
            <a:r>
              <a:rPr sz="3600">
                <a:solidFill>
                  <a:srgbClr val="1B4250"/>
                </a:solidFill>
              </a:rPr>
              <a:t>We love each other</a:t>
            </a:r>
            <a:endParaRPr sz="3600">
              <a:solidFill>
                <a:srgbClr val="1B4250"/>
              </a:solidFill>
            </a:endParaRPr>
          </a:p>
          <a:p>
            <a:pPr lvl="0" marL="635000" indent="-635000">
              <a:buSzPct val="100000"/>
              <a:buAutoNum type="arabicPeriod" startAt="1"/>
              <a:defRPr sz="1800">
                <a:solidFill>
                  <a:srgbClr val="000000"/>
                </a:solidFill>
              </a:defRPr>
            </a:pPr>
            <a:r>
              <a:rPr sz="3600">
                <a:solidFill>
                  <a:srgbClr val="1B4250"/>
                </a:solidFill>
              </a:rPr>
              <a:t>We impact Westford</a:t>
            </a:r>
          </a:p>
        </p:txBody>
      </p:sp>
    </p:spTree>
  </p:cSld>
  <p:clrMapOvr>
    <a:masterClrMapping/>
  </p:clrMapOvr>
  <p:transition spd="med" advClick="1"/>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ph type="title"/>
          </p:nvPr>
        </p:nvSpPr>
        <p:spPr>
          <a:prstGeom prst="rect">
            <a:avLst/>
          </a:prstGeom>
        </p:spPr>
        <p:txBody>
          <a:bodyPr/>
          <a:lstStyle/>
          <a:p>
            <a:pPr lvl="0">
              <a:defRPr sz="1800">
                <a:solidFill>
                  <a:srgbClr val="000000"/>
                </a:solidFill>
              </a:defRPr>
            </a:pPr>
            <a:r>
              <a:rPr sz="8000">
                <a:solidFill>
                  <a:srgbClr val="1B4250"/>
                </a:solidFill>
              </a:rPr>
              <a:t>Summary</a:t>
            </a:r>
          </a:p>
        </p:txBody>
      </p:sp>
      <p:sp>
        <p:nvSpPr>
          <p:cNvPr id="194" name="Shape 194"/>
          <p:cNvSpPr/>
          <p:nvPr>
            <p:ph type="body" idx="1"/>
          </p:nvPr>
        </p:nvSpPr>
        <p:spPr>
          <a:prstGeom prst="rect">
            <a:avLst/>
          </a:prstGeom>
        </p:spPr>
        <p:txBody>
          <a:bodyPr/>
          <a:lstStyle/>
          <a:p>
            <a:pPr lvl="0">
              <a:defRPr sz="1800">
                <a:solidFill>
                  <a:srgbClr val="000000"/>
                </a:solidFill>
              </a:defRPr>
            </a:pPr>
            <a:r>
              <a:rPr sz="3600">
                <a:solidFill>
                  <a:srgbClr val="1B4250"/>
                </a:solidFill>
              </a:rPr>
              <a:t>Tithing 10% is the training wheels of learning to give generous above and beyond</a:t>
            </a:r>
            <a:endParaRPr sz="3600">
              <a:solidFill>
                <a:srgbClr val="1B4250"/>
              </a:solidFill>
            </a:endParaRPr>
          </a:p>
          <a:p>
            <a:pPr lvl="0">
              <a:defRPr sz="1800">
                <a:solidFill>
                  <a:srgbClr val="000000"/>
                </a:solidFill>
              </a:defRPr>
            </a:pPr>
            <a:r>
              <a:rPr sz="3600">
                <a:solidFill>
                  <a:srgbClr val="1B4250"/>
                </a:solidFill>
              </a:rPr>
              <a:t>God loves a cheerful giver!</a:t>
            </a:r>
            <a:endParaRPr sz="3600">
              <a:solidFill>
                <a:srgbClr val="1B4250"/>
              </a:solidFill>
            </a:endParaRPr>
          </a:p>
          <a:p>
            <a:pPr lvl="0">
              <a:defRPr sz="1800">
                <a:solidFill>
                  <a:srgbClr val="000000"/>
                </a:solidFill>
              </a:defRPr>
            </a:pPr>
            <a:r>
              <a:rPr sz="3600">
                <a:solidFill>
                  <a:srgbClr val="1B4250"/>
                </a:solidFill>
              </a:rPr>
              <a:t>Giving is:</a:t>
            </a:r>
            <a:endParaRPr sz="3600">
              <a:solidFill>
                <a:srgbClr val="1B4250"/>
              </a:solidFill>
            </a:endParaRPr>
          </a:p>
          <a:p>
            <a:pPr lvl="1">
              <a:defRPr sz="1800">
                <a:solidFill>
                  <a:srgbClr val="000000"/>
                </a:solidFill>
              </a:defRPr>
            </a:pPr>
            <a:r>
              <a:rPr sz="3600">
                <a:solidFill>
                  <a:srgbClr val="1B4250"/>
                </a:solidFill>
              </a:rPr>
              <a:t>An act of worship to God</a:t>
            </a:r>
            <a:endParaRPr sz="3600">
              <a:solidFill>
                <a:srgbClr val="1B4250"/>
              </a:solidFill>
            </a:endParaRPr>
          </a:p>
          <a:p>
            <a:pPr lvl="1">
              <a:defRPr sz="1800">
                <a:solidFill>
                  <a:srgbClr val="000000"/>
                </a:solidFill>
              </a:defRPr>
            </a:pPr>
            <a:r>
              <a:rPr sz="3600">
                <a:solidFill>
                  <a:srgbClr val="1B4250"/>
                </a:solidFill>
              </a:rPr>
              <a:t>An act of encouragement for each other</a:t>
            </a:r>
          </a:p>
        </p:txBody>
      </p:sp>
    </p:spTree>
  </p:cSld>
  <p:clrMapOvr>
    <a:masterClrMapping/>
  </p:clrMapOvr>
  <p:transition spd="med" advClick="1"/>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ph type="title"/>
          </p:nvPr>
        </p:nvSpPr>
        <p:spPr>
          <a:prstGeom prst="rect">
            <a:avLst/>
          </a:prstGeom>
        </p:spPr>
        <p:txBody>
          <a:bodyPr/>
          <a:lstStyle/>
          <a:p>
            <a:pPr lvl="1">
              <a:defRPr sz="1800">
                <a:solidFill>
                  <a:srgbClr val="000000"/>
                </a:solidFill>
              </a:defRPr>
            </a:pPr>
            <a:r>
              <a:rPr sz="8000">
                <a:solidFill>
                  <a:srgbClr val="1B4250"/>
                </a:solidFill>
              </a:rPr>
              <a:t>Resources</a:t>
            </a:r>
          </a:p>
        </p:txBody>
      </p:sp>
      <p:sp>
        <p:nvSpPr>
          <p:cNvPr id="197" name="Shape 197"/>
          <p:cNvSpPr/>
          <p:nvPr>
            <p:ph type="body" idx="1"/>
          </p:nvPr>
        </p:nvSpPr>
        <p:spPr>
          <a:prstGeom prst="rect">
            <a:avLst/>
          </a:prstGeom>
        </p:spPr>
        <p:txBody>
          <a:bodyPr/>
          <a:lstStyle/>
          <a:p>
            <a:pPr lvl="0">
              <a:defRPr sz="1800">
                <a:solidFill>
                  <a:srgbClr val="000000"/>
                </a:solidFill>
              </a:defRPr>
            </a:pPr>
            <a:r>
              <a:rPr sz="3600">
                <a:solidFill>
                  <a:srgbClr val="1B4250"/>
                </a:solidFill>
              </a:rPr>
              <a:t>Please checkout the following resources for further wisdom on financial stewardship:</a:t>
            </a:r>
            <a:endParaRPr sz="3600">
              <a:solidFill>
                <a:srgbClr val="1B4250"/>
              </a:solidFill>
            </a:endParaRPr>
          </a:p>
          <a:p>
            <a:pPr lvl="1">
              <a:defRPr sz="1800">
                <a:solidFill>
                  <a:srgbClr val="000000"/>
                </a:solidFill>
              </a:defRPr>
            </a:pPr>
            <a:r>
              <a:rPr sz="3600">
                <a:solidFill>
                  <a:srgbClr val="1B4250"/>
                </a:solidFill>
                <a:latin typeface="Archer Medium LF Italic"/>
                <a:ea typeface="Archer Medium LF Italic"/>
                <a:cs typeface="Archer Medium LF Italic"/>
                <a:sym typeface="Archer Medium LF Italic"/>
              </a:rPr>
              <a:t>Money Possessions and Eternity</a:t>
            </a:r>
            <a:r>
              <a:rPr sz="3600">
                <a:solidFill>
                  <a:srgbClr val="1B4250"/>
                </a:solidFill>
              </a:rPr>
              <a:t> by Randy Alcorn</a:t>
            </a:r>
            <a:endParaRPr sz="3600">
              <a:solidFill>
                <a:srgbClr val="1B4250"/>
              </a:solidFill>
            </a:endParaRPr>
          </a:p>
          <a:p>
            <a:pPr lvl="1">
              <a:defRPr sz="1800">
                <a:solidFill>
                  <a:srgbClr val="000000"/>
                </a:solidFill>
              </a:defRPr>
            </a:pPr>
            <a:r>
              <a:rPr sz="3600" u="sng">
                <a:solidFill>
                  <a:srgbClr val="1B4250"/>
                </a:solidFill>
                <a:hlinkClick r:id="rId2" invalidUrl="" action="" tgtFrame="" tooltip="" history="1" highlightClick="0" endSnd="0"/>
              </a:rPr>
              <a:t>Tithing Sermon on Genesis 14</a:t>
            </a:r>
            <a:r>
              <a:rPr sz="3600">
                <a:solidFill>
                  <a:srgbClr val="1B4250"/>
                </a:solidFill>
              </a:rPr>
              <a:t> by Gordon Hugenberger (October 29, 2000)</a:t>
            </a:r>
            <a:endParaRPr sz="3600">
              <a:solidFill>
                <a:srgbClr val="1B4250"/>
              </a:solidFill>
            </a:endParaRPr>
          </a:p>
          <a:p>
            <a:pPr lvl="2">
              <a:defRPr sz="1800">
                <a:solidFill>
                  <a:srgbClr val="000000"/>
                </a:solidFill>
              </a:defRPr>
            </a:pPr>
            <a:r>
              <a:rPr sz="3600">
                <a:solidFill>
                  <a:srgbClr val="1B4250"/>
                </a:solidFill>
              </a:rPr>
              <a:t>*Gordon is the pastor of Park Street in downtown Boston, a fellow CCCC church.</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nvSpPr>
        <p:spPr>
          <a:xfrm>
            <a:off x="1270000" y="86487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defRPr sz="1800"/>
            </a:pPr>
            <a:r>
              <a:rPr sz="2400">
                <a:solidFill>
                  <a:srgbClr val="1B4250"/>
                </a:solidFill>
              </a:rPr>
              <a:t>John Blake, </a:t>
            </a:r>
            <a:r>
              <a:rPr sz="2400" u="sng">
                <a:solidFill>
                  <a:srgbClr val="1B4250"/>
                </a:solidFill>
                <a:hlinkClick r:id="rId3" invalidUrl="" action="" tgtFrame="" tooltip="" history="1" highlightClick="0" endSnd="0"/>
              </a:rPr>
              <a:t>How passing the plate becomes the 'Sunday morning stickup'</a:t>
            </a:r>
            <a:r>
              <a:rPr sz="2400">
                <a:solidFill>
                  <a:srgbClr val="1B4250"/>
                </a:solidFill>
              </a:rPr>
              <a:t> </a:t>
            </a:r>
          </a:p>
        </p:txBody>
      </p:sp>
      <p:sp>
        <p:nvSpPr>
          <p:cNvPr id="44" name="Shape 44"/>
          <p:cNvSpPr/>
          <p:nvPr/>
        </p:nvSpPr>
        <p:spPr>
          <a:xfrm>
            <a:off x="1270000" y="3235718"/>
            <a:ext cx="10464800" cy="29265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defRPr>
            </a:lvl1pPr>
          </a:lstStyle>
          <a:p>
            <a:pPr lvl="0">
              <a:defRPr sz="1800">
                <a:solidFill>
                  <a:srgbClr val="000000"/>
                </a:solidFill>
              </a:defRPr>
            </a:pPr>
            <a:r>
              <a:rPr sz="3800">
                <a:solidFill>
                  <a:srgbClr val="1B4250"/>
                </a:solidFill>
              </a:rPr>
              <a:t>If a pastor or church leader has ever told you that the Bible commands Christians to tithe or give 10% of their income… asked you to donate to a mysterious "building fund" or give a "first-fruit" offering… You are getting played.</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nvSpPr>
        <p:spPr>
          <a:xfrm>
            <a:off x="1270000" y="6819696"/>
            <a:ext cx="10464800" cy="469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–Irenaeus (130-202 AD)</a:t>
            </a:r>
          </a:p>
        </p:txBody>
      </p:sp>
      <p:sp>
        <p:nvSpPr>
          <p:cNvPr id="49" name="Shape 49"/>
          <p:cNvSpPr/>
          <p:nvPr/>
        </p:nvSpPr>
        <p:spPr>
          <a:xfrm>
            <a:off x="1270000" y="3146818"/>
            <a:ext cx="10464800" cy="29265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defRPr>
            </a:lvl1pPr>
          </a:lstStyle>
          <a:p>
            <a:pPr lvl="0">
              <a:defRPr sz="1800">
                <a:solidFill>
                  <a:srgbClr val="000000"/>
                </a:solidFill>
              </a:defRPr>
            </a:pPr>
            <a:r>
              <a:rPr sz="3800">
                <a:solidFill>
                  <a:srgbClr val="1B4250"/>
                </a:solidFill>
              </a:rPr>
              <a:t>The Jews were constrained to a regular payment of tithes; Christians, who have liberty, assign all of their possessions to the Lord, bestowing freely not the lesser portions of their property, since they have the hope of greater things.</a:t>
            </a:r>
          </a:p>
        </p:txBody>
      </p:sp>
      <p:sp>
        <p:nvSpPr>
          <p:cNvPr id="50" name="Shape 50"/>
          <p:cNvSpPr/>
          <p:nvPr/>
        </p:nvSpPr>
        <p:spPr>
          <a:xfrm>
            <a:off x="4325327" y="8913408"/>
            <a:ext cx="4354146" cy="335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solidFill>
                  <a:srgbClr val="1B4250"/>
                </a:solidFill>
              </a:defRPr>
            </a:lvl1pPr>
          </a:lstStyle>
          <a:p>
            <a:pPr lvl="0">
              <a:defRPr>
                <a:solidFill>
                  <a:srgbClr val="000000"/>
                </a:solidFill>
              </a:defRPr>
            </a:pPr>
            <a:r>
              <a:rPr>
                <a:solidFill>
                  <a:srgbClr val="1B4250"/>
                </a:solidFill>
              </a:rPr>
              <a:t>Money, Possessions, and Eternity (chap 12)</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nvSpPr>
        <p:spPr>
          <a:xfrm>
            <a:off x="1270000" y="59817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Acts 2:44-45 (NIV)</a:t>
            </a:r>
          </a:p>
        </p:txBody>
      </p:sp>
      <p:sp>
        <p:nvSpPr>
          <p:cNvPr id="53" name="Shape 53"/>
          <p:cNvSpPr/>
          <p:nvPr/>
        </p:nvSpPr>
        <p:spPr>
          <a:xfrm>
            <a:off x="1270000" y="3731018"/>
            <a:ext cx="10464800" cy="175816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800">
                <a:solidFill>
                  <a:srgbClr val="1B4250"/>
                </a:solidFill>
                <a:latin typeface="Archer Medium LF Italic"/>
                <a:ea typeface="Archer Medium LF Italic"/>
                <a:cs typeface="Archer Medium LF Italic"/>
                <a:sym typeface="Archer Medium LF Italic"/>
              </a:defRPr>
            </a:lvl1pPr>
          </a:lstStyle>
          <a:p>
            <a:pPr lvl="0">
              <a:defRPr sz="1800">
                <a:solidFill>
                  <a:srgbClr val="000000"/>
                </a:solidFill>
              </a:defRPr>
            </a:pPr>
            <a:r>
              <a:rPr sz="3800">
                <a:solidFill>
                  <a:srgbClr val="1B4250"/>
                </a:solidFill>
              </a:rPr>
              <a:t>All the believers were together and had everything in common. They sold property and possessions to give to anyone who had need.</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nvSpPr>
        <p:spPr>
          <a:xfrm>
            <a:off x="1270000" y="8153400"/>
            <a:ext cx="10464800" cy="469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400">
                <a:solidFill>
                  <a:srgbClr val="1B4250"/>
                </a:solidFill>
              </a:defRPr>
            </a:lvl1pPr>
          </a:lstStyle>
          <a:p>
            <a:pPr lvl="0">
              <a:defRPr sz="1800">
                <a:solidFill>
                  <a:srgbClr val="000000"/>
                </a:solidFill>
              </a:defRPr>
            </a:pPr>
            <a:r>
              <a:rPr sz="2400">
                <a:solidFill>
                  <a:srgbClr val="1B4250"/>
                </a:solidFill>
              </a:rPr>
              <a:t>Matthew 6:1-4 (NIV)</a:t>
            </a:r>
          </a:p>
        </p:txBody>
      </p:sp>
      <p:sp>
        <p:nvSpPr>
          <p:cNvPr id="56" name="Shape 56"/>
          <p:cNvSpPr/>
          <p:nvPr/>
        </p:nvSpPr>
        <p:spPr>
          <a:xfrm>
            <a:off x="1270000" y="1669827"/>
            <a:ext cx="10464800" cy="5880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500">
                <a:solidFill>
                  <a:srgbClr val="1B4250"/>
                </a:solidFill>
                <a:latin typeface="Archer Medium LF Italic"/>
                <a:ea typeface="Archer Medium LF Italic"/>
                <a:cs typeface="Archer Medium LF Italic"/>
                <a:sym typeface="Archer Medium LF Italic"/>
              </a:defRPr>
            </a:lvl1pPr>
          </a:lstStyle>
          <a:p>
            <a:pPr lvl="0">
              <a:defRPr sz="1800">
                <a:solidFill>
                  <a:srgbClr val="000000"/>
                </a:solidFill>
              </a:defRPr>
            </a:pPr>
            <a:r>
              <a:rPr sz="3500">
                <a:solidFill>
                  <a:srgbClr val="1B4250"/>
                </a:solidFill>
              </a:rPr>
              <a:t>“Be careful not to practice your righteousness in front of others to be seen by them. If you do, you will have no reward from your Father in heaven. So when you give to the needy, do not announce it with trumpets, as the hypocrites do in the synagogues and on the streets, to be honored by others. Truly I tell you, they have received their reward in full. But when you give to the needy, do not let your left hand know what your right hand is doing, so that your giving may be in secret. Then your Father, who sees what is done in secret, will reward you.</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title"/>
          </p:nvPr>
        </p:nvSpPr>
        <p:spPr>
          <a:prstGeom prst="rect">
            <a:avLst/>
          </a:prstGeom>
        </p:spPr>
        <p:txBody>
          <a:bodyPr/>
          <a:lstStyle/>
          <a:p>
            <a:pPr lvl="0">
              <a:defRPr sz="1800">
                <a:solidFill>
                  <a:srgbClr val="000000"/>
                </a:solidFill>
              </a:defRPr>
            </a:pPr>
            <a:r>
              <a:rPr sz="8000">
                <a:solidFill>
                  <a:srgbClr val="1B4250"/>
                </a:solidFill>
              </a:rPr>
              <a:t>New Testament Pattern</a:t>
            </a:r>
          </a:p>
        </p:txBody>
      </p:sp>
      <p:sp>
        <p:nvSpPr>
          <p:cNvPr id="61" name="Shape 61"/>
          <p:cNvSpPr/>
          <p:nvPr>
            <p:ph type="body" idx="1"/>
          </p:nvPr>
        </p:nvSpPr>
        <p:spPr>
          <a:prstGeom prst="rect">
            <a:avLst/>
          </a:prstGeom>
        </p:spPr>
        <p:txBody>
          <a:bodyPr/>
          <a:lstStyle/>
          <a:p>
            <a:pPr lvl="0" marL="395604" indent="-395604" defTabSz="519937">
              <a:spcBef>
                <a:spcPts val="3700"/>
              </a:spcBef>
              <a:defRPr sz="1800">
                <a:solidFill>
                  <a:srgbClr val="000000"/>
                </a:solidFill>
              </a:defRPr>
            </a:pPr>
            <a:r>
              <a:rPr sz="3204">
                <a:solidFill>
                  <a:srgbClr val="1B4250"/>
                </a:solidFill>
              </a:rPr>
              <a:t>Needs-based giving:</a:t>
            </a:r>
            <a:endParaRPr sz="3204">
              <a:solidFill>
                <a:srgbClr val="1B4250"/>
              </a:solidFill>
            </a:endParaRPr>
          </a:p>
          <a:p>
            <a:pPr lvl="1" marL="791209" indent="-395604" defTabSz="519937">
              <a:spcBef>
                <a:spcPts val="3700"/>
              </a:spcBef>
              <a:defRPr sz="1800">
                <a:solidFill>
                  <a:srgbClr val="000000"/>
                </a:solidFill>
              </a:defRPr>
            </a:pPr>
            <a:r>
              <a:rPr sz="3204">
                <a:solidFill>
                  <a:srgbClr val="1B4250"/>
                </a:solidFill>
                <a:latin typeface="Archer Medium LF Italic"/>
                <a:ea typeface="Archer Medium LF Italic"/>
                <a:cs typeface="Archer Medium LF Italic"/>
                <a:sym typeface="Archer Medium LF Italic"/>
              </a:rPr>
              <a:t>Now about the collection for the Lord’s people: Do what I told the Galatian churches to do. On the first day of every week, each one of you should set aside a sum of money in keeping with your income, saving it up, so that when I come no collections will have to be made.</a:t>
            </a:r>
            <a:r>
              <a:rPr sz="3204">
                <a:solidFill>
                  <a:srgbClr val="1B4250"/>
                </a:solidFill>
              </a:rPr>
              <a:t> (1 Cor 16:1-2 NIV)</a:t>
            </a:r>
            <a:endParaRPr sz="3204">
              <a:solidFill>
                <a:srgbClr val="1B4250"/>
              </a:solidFill>
            </a:endParaRPr>
          </a:p>
          <a:p>
            <a:pPr lvl="0" marL="395604" indent="-395604" defTabSz="519937">
              <a:spcBef>
                <a:spcPts val="3700"/>
              </a:spcBef>
              <a:defRPr sz="1800">
                <a:solidFill>
                  <a:srgbClr val="000000"/>
                </a:solidFill>
              </a:defRPr>
            </a:pPr>
            <a:r>
              <a:rPr sz="3204">
                <a:solidFill>
                  <a:srgbClr val="1B4250"/>
                </a:solidFill>
              </a:rPr>
              <a:t>The Widow’s Offering (Mark 12:41-44)</a:t>
            </a:r>
            <a:endParaRPr sz="3204">
              <a:solidFill>
                <a:srgbClr val="1B4250"/>
              </a:solidFill>
            </a:endParaRPr>
          </a:p>
          <a:p>
            <a:pPr lvl="1" marL="791209" indent="-395604" defTabSz="519937">
              <a:spcBef>
                <a:spcPts val="3700"/>
              </a:spcBef>
              <a:defRPr sz="1800">
                <a:solidFill>
                  <a:srgbClr val="000000"/>
                </a:solidFill>
              </a:defRPr>
            </a:pPr>
            <a:r>
              <a:rPr sz="3204">
                <a:solidFill>
                  <a:srgbClr val="1B4250"/>
                </a:solidFill>
              </a:rPr>
              <a:t>Praising her for giving everything OR condemning abuse of temple tax system by teachers of the law (v. 38-40)?</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radeGothic LT CondEighteen"/>
        <a:ea typeface="TradeGothic LT CondEighteen"/>
        <a:cs typeface="TradeGothic LT CondEighteen"/>
      </a:majorFont>
      <a:minorFont>
        <a:latin typeface="TradeGothic LT CondEighteen"/>
        <a:ea typeface="TradeGothic LT CondEighteen"/>
        <a:cs typeface="TradeGothic LT CondEighte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Archer Medium LF"/>
            <a:ea typeface="Archer Medium LF"/>
            <a:cs typeface="Archer Medium LF"/>
            <a:sym typeface="Archer Medium LF"/>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Archer Medium LF"/>
            <a:ea typeface="Archer Medium LF"/>
            <a:cs typeface="Archer Medium LF"/>
            <a:sym typeface="Archer Medium LF"/>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radeGothic LT CondEighteen"/>
        <a:ea typeface="TradeGothic LT CondEighteen"/>
        <a:cs typeface="TradeGothic LT CondEighteen"/>
      </a:majorFont>
      <a:minorFont>
        <a:latin typeface="TradeGothic LT CondEighteen"/>
        <a:ea typeface="TradeGothic LT CondEighteen"/>
        <a:cs typeface="TradeGothic LT CondEighte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Archer Medium LF"/>
            <a:ea typeface="Archer Medium LF"/>
            <a:cs typeface="Archer Medium LF"/>
            <a:sym typeface="Archer Medium LF"/>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Archer Medium LF"/>
            <a:ea typeface="Archer Medium LF"/>
            <a:cs typeface="Archer Medium LF"/>
            <a:sym typeface="Archer Medium LF"/>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