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79" r:id="rId2"/>
    <p:sldId id="303" r:id="rId3"/>
    <p:sldId id="306" r:id="rId4"/>
    <p:sldId id="285" r:id="rId5"/>
    <p:sldId id="286" r:id="rId6"/>
    <p:sldId id="287" r:id="rId7"/>
    <p:sldId id="288" r:id="rId8"/>
    <p:sldId id="305" r:id="rId9"/>
    <p:sldId id="289" r:id="rId10"/>
    <p:sldId id="290" r:id="rId11"/>
    <p:sldId id="291" r:id="rId12"/>
    <p:sldId id="292" r:id="rId13"/>
    <p:sldId id="304" r:id="rId14"/>
    <p:sldId id="295" r:id="rId15"/>
    <p:sldId id="296" r:id="rId16"/>
    <p:sldId id="297" r:id="rId17"/>
    <p:sldId id="298" r:id="rId18"/>
    <p:sldId id="299" r:id="rId19"/>
    <p:sldId id="302" r:id="rId20"/>
    <p:sldId id="281" r:id="rId21"/>
    <p:sldId id="282" r:id="rId22"/>
    <p:sldId id="280" r:id="rId23"/>
    <p:sldId id="283" r:id="rId24"/>
    <p:sldId id="284" r:id="rId25"/>
    <p:sldId id="311" r:id="rId26"/>
    <p:sldId id="312" r:id="rId27"/>
    <p:sldId id="309" r:id="rId28"/>
    <p:sldId id="308" r:id="rId29"/>
    <p:sldId id="310"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B42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36" autoAdjust="0"/>
    <p:restoredTop sz="94660"/>
  </p:normalViewPr>
  <p:slideViewPr>
    <p:cSldViewPr snapToGrid="0" snapToObjects="1">
      <p:cViewPr varScale="1">
        <p:scale>
          <a:sx n="181" d="100"/>
          <a:sy n="181" d="100"/>
        </p:scale>
        <p:origin x="-112" y="-5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C0508A-CC95-4C44-8451-31E5B3D01633}" type="datetimeFigureOut">
              <a:rPr lang="en-US" smtClean="0"/>
              <a:t>1/23/16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188F30-68FA-AB47-8C38-F63F8DAADB4E}" type="slidenum">
              <a:rPr lang="en-US" smtClean="0"/>
              <a:t>‹#›</a:t>
            </a:fld>
            <a:endParaRPr lang="en-US"/>
          </a:p>
        </p:txBody>
      </p:sp>
    </p:spTree>
    <p:extLst>
      <p:ext uri="{BB962C8B-B14F-4D97-AF65-F5344CB8AC3E}">
        <p14:creationId xmlns:p14="http://schemas.microsoft.com/office/powerpoint/2010/main" val="13353753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0DECD9-5AF8-5747-9C5A-A52DE6628524}" type="datetimeFigureOut">
              <a:rPr lang="en-US" smtClean="0"/>
              <a:t>1/23/16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01CAE-F407-BD43-A611-254CF1653CA3}" type="slidenum">
              <a:rPr lang="en-US" smtClean="0"/>
              <a:t>‹#›</a:t>
            </a:fld>
            <a:endParaRPr lang="en-US"/>
          </a:p>
        </p:txBody>
      </p:sp>
    </p:spTree>
    <p:extLst>
      <p:ext uri="{BB962C8B-B14F-4D97-AF65-F5344CB8AC3E}">
        <p14:creationId xmlns:p14="http://schemas.microsoft.com/office/powerpoint/2010/main" val="184969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DECD9-5AF8-5747-9C5A-A52DE6628524}" type="datetimeFigureOut">
              <a:rPr lang="en-US" smtClean="0"/>
              <a:t>1/23/16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01CAE-F407-BD43-A611-254CF1653CA3}" type="slidenum">
              <a:rPr lang="en-US" smtClean="0"/>
              <a:t>‹#›</a:t>
            </a:fld>
            <a:endParaRPr lang="en-US"/>
          </a:p>
        </p:txBody>
      </p:sp>
    </p:spTree>
    <p:extLst>
      <p:ext uri="{BB962C8B-B14F-4D97-AF65-F5344CB8AC3E}">
        <p14:creationId xmlns:p14="http://schemas.microsoft.com/office/powerpoint/2010/main" val="268666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DECD9-5AF8-5747-9C5A-A52DE6628524}" type="datetimeFigureOut">
              <a:rPr lang="en-US" smtClean="0"/>
              <a:t>1/23/16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01CAE-F407-BD43-A611-254CF1653CA3}" type="slidenum">
              <a:rPr lang="en-US" smtClean="0"/>
              <a:t>‹#›</a:t>
            </a:fld>
            <a:endParaRPr lang="en-US"/>
          </a:p>
        </p:txBody>
      </p:sp>
    </p:spTree>
    <p:extLst>
      <p:ext uri="{BB962C8B-B14F-4D97-AF65-F5344CB8AC3E}">
        <p14:creationId xmlns:p14="http://schemas.microsoft.com/office/powerpoint/2010/main" val="86167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DECD9-5AF8-5747-9C5A-A52DE6628524}" type="datetimeFigureOut">
              <a:rPr lang="en-US" smtClean="0"/>
              <a:t>1/23/16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01CAE-F407-BD43-A611-254CF1653CA3}" type="slidenum">
              <a:rPr lang="en-US" smtClean="0"/>
              <a:t>‹#›</a:t>
            </a:fld>
            <a:endParaRPr lang="en-US"/>
          </a:p>
        </p:txBody>
      </p:sp>
    </p:spTree>
    <p:extLst>
      <p:ext uri="{BB962C8B-B14F-4D97-AF65-F5344CB8AC3E}">
        <p14:creationId xmlns:p14="http://schemas.microsoft.com/office/powerpoint/2010/main" val="322033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0DECD9-5AF8-5747-9C5A-A52DE6628524}" type="datetimeFigureOut">
              <a:rPr lang="en-US" smtClean="0"/>
              <a:t>1/23/16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01CAE-F407-BD43-A611-254CF1653CA3}" type="slidenum">
              <a:rPr lang="en-US" smtClean="0"/>
              <a:t>‹#›</a:t>
            </a:fld>
            <a:endParaRPr lang="en-US"/>
          </a:p>
        </p:txBody>
      </p:sp>
    </p:spTree>
    <p:extLst>
      <p:ext uri="{BB962C8B-B14F-4D97-AF65-F5344CB8AC3E}">
        <p14:creationId xmlns:p14="http://schemas.microsoft.com/office/powerpoint/2010/main" val="297368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0DECD9-5AF8-5747-9C5A-A52DE6628524}" type="datetimeFigureOut">
              <a:rPr lang="en-US" smtClean="0"/>
              <a:t>1/23/16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01CAE-F407-BD43-A611-254CF1653CA3}" type="slidenum">
              <a:rPr lang="en-US" smtClean="0"/>
              <a:t>‹#›</a:t>
            </a:fld>
            <a:endParaRPr lang="en-US"/>
          </a:p>
        </p:txBody>
      </p:sp>
    </p:spTree>
    <p:extLst>
      <p:ext uri="{BB962C8B-B14F-4D97-AF65-F5344CB8AC3E}">
        <p14:creationId xmlns:p14="http://schemas.microsoft.com/office/powerpoint/2010/main" val="330541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0DECD9-5AF8-5747-9C5A-A52DE6628524}" type="datetimeFigureOut">
              <a:rPr lang="en-US" smtClean="0"/>
              <a:t>1/23/16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B01CAE-F407-BD43-A611-254CF1653CA3}" type="slidenum">
              <a:rPr lang="en-US" smtClean="0"/>
              <a:t>‹#›</a:t>
            </a:fld>
            <a:endParaRPr lang="en-US"/>
          </a:p>
        </p:txBody>
      </p:sp>
    </p:spTree>
    <p:extLst>
      <p:ext uri="{BB962C8B-B14F-4D97-AF65-F5344CB8AC3E}">
        <p14:creationId xmlns:p14="http://schemas.microsoft.com/office/powerpoint/2010/main" val="2394356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0DECD9-5AF8-5747-9C5A-A52DE6628524}" type="datetimeFigureOut">
              <a:rPr lang="en-US" smtClean="0"/>
              <a:t>1/23/16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B01CAE-F407-BD43-A611-254CF1653CA3}" type="slidenum">
              <a:rPr lang="en-US" smtClean="0"/>
              <a:t>‹#›</a:t>
            </a:fld>
            <a:endParaRPr lang="en-US"/>
          </a:p>
        </p:txBody>
      </p:sp>
    </p:spTree>
    <p:extLst>
      <p:ext uri="{BB962C8B-B14F-4D97-AF65-F5344CB8AC3E}">
        <p14:creationId xmlns:p14="http://schemas.microsoft.com/office/powerpoint/2010/main" val="3391512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0DECD9-5AF8-5747-9C5A-A52DE6628524}" type="datetimeFigureOut">
              <a:rPr lang="en-US" smtClean="0"/>
              <a:t>1/23/16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B01CAE-F407-BD43-A611-254CF1653CA3}" type="slidenum">
              <a:rPr lang="en-US" smtClean="0"/>
              <a:t>‹#›</a:t>
            </a:fld>
            <a:endParaRPr lang="en-US"/>
          </a:p>
        </p:txBody>
      </p:sp>
    </p:spTree>
    <p:extLst>
      <p:ext uri="{BB962C8B-B14F-4D97-AF65-F5344CB8AC3E}">
        <p14:creationId xmlns:p14="http://schemas.microsoft.com/office/powerpoint/2010/main" val="115921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DECD9-5AF8-5747-9C5A-A52DE6628524}" type="datetimeFigureOut">
              <a:rPr lang="en-US" smtClean="0"/>
              <a:t>1/23/16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01CAE-F407-BD43-A611-254CF1653CA3}" type="slidenum">
              <a:rPr lang="en-US" smtClean="0"/>
              <a:t>‹#›</a:t>
            </a:fld>
            <a:endParaRPr lang="en-US"/>
          </a:p>
        </p:txBody>
      </p:sp>
    </p:spTree>
    <p:extLst>
      <p:ext uri="{BB962C8B-B14F-4D97-AF65-F5344CB8AC3E}">
        <p14:creationId xmlns:p14="http://schemas.microsoft.com/office/powerpoint/2010/main" val="2686270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DECD9-5AF8-5747-9C5A-A52DE6628524}" type="datetimeFigureOut">
              <a:rPr lang="en-US" smtClean="0"/>
              <a:t>1/23/16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01CAE-F407-BD43-A611-254CF1653CA3}" type="slidenum">
              <a:rPr lang="en-US" smtClean="0"/>
              <a:t>‹#›</a:t>
            </a:fld>
            <a:endParaRPr lang="en-US"/>
          </a:p>
        </p:txBody>
      </p:sp>
    </p:spTree>
    <p:extLst>
      <p:ext uri="{BB962C8B-B14F-4D97-AF65-F5344CB8AC3E}">
        <p14:creationId xmlns:p14="http://schemas.microsoft.com/office/powerpoint/2010/main" val="38744464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42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10DECD9-5AF8-5747-9C5A-A52DE6628524}" type="datetimeFigureOut">
              <a:rPr lang="en-US" smtClean="0"/>
              <a:t>1/23/16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EB01CAE-F407-BD43-A611-254CF1653CA3}" type="slidenum">
              <a:rPr lang="en-US" smtClean="0"/>
              <a:t>‹#›</a:t>
            </a:fld>
            <a:endParaRPr lang="en-US"/>
          </a:p>
        </p:txBody>
      </p:sp>
    </p:spTree>
    <p:extLst>
      <p:ext uri="{BB962C8B-B14F-4D97-AF65-F5344CB8AC3E}">
        <p14:creationId xmlns:p14="http://schemas.microsoft.com/office/powerpoint/2010/main" val="2620618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microsoft.com/office/2007/relationships/hdphoto" Target="../media/hdphoto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4278" r="96778"/>
                    </a14:imgEffect>
                  </a14:imgLayer>
                </a14:imgProps>
              </a:ext>
            </a:extLst>
          </a:blip>
          <a:stretch>
            <a:fillRect/>
          </a:stretch>
        </p:blipFill>
        <p:spPr>
          <a:xfrm>
            <a:off x="-336801" y="7481"/>
            <a:ext cx="7715250" cy="5143500"/>
          </a:xfrm>
          <a:prstGeom prst="rect">
            <a:avLst/>
          </a:prstGeom>
        </p:spPr>
      </p:pic>
      <p:sp>
        <p:nvSpPr>
          <p:cNvPr id="4" name="Shape 33"/>
          <p:cNvSpPr/>
          <p:nvPr/>
        </p:nvSpPr>
        <p:spPr>
          <a:xfrm>
            <a:off x="5332393" y="3705004"/>
            <a:ext cx="3733380" cy="140575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92500"/>
          </a:bodyPr>
          <a:lstStyle/>
          <a:p>
            <a:pPr lvl="1" algn="r">
              <a:defRPr sz="1800"/>
            </a:pPr>
            <a:r>
              <a:rPr lang="en-US" sz="3000" i="1" dirty="0" smtClean="0">
                <a:solidFill>
                  <a:srgbClr val="FDFEFE"/>
                </a:solidFill>
                <a:latin typeface="TradeGothic LT CondEighteen"/>
                <a:ea typeface="TradeGothic LT CondEighteen"/>
                <a:cs typeface="TradeGothic LT CondEighteen"/>
                <a:sym typeface="TradeGothic LT CondEighteen"/>
              </a:rPr>
              <a:t>Meeting Jesus in Matthew: </a:t>
            </a:r>
          </a:p>
          <a:p>
            <a:pPr lvl="1" algn="r">
              <a:defRPr sz="1800"/>
            </a:pPr>
            <a:r>
              <a:rPr lang="en-US" sz="3000" i="1" dirty="0" smtClean="0">
                <a:solidFill>
                  <a:srgbClr val="FDFEFE"/>
                </a:solidFill>
                <a:latin typeface="TradeGothic LT CondEighteen"/>
                <a:ea typeface="TradeGothic LT CondEighteen"/>
                <a:cs typeface="TradeGothic LT CondEighteen"/>
                <a:sym typeface="TradeGothic LT CondEighteen"/>
              </a:rPr>
              <a:t>What Does Jesus Teach?  </a:t>
            </a:r>
          </a:p>
          <a:p>
            <a:pPr lvl="1" algn="r">
              <a:defRPr sz="1800"/>
            </a:pPr>
            <a:r>
              <a:rPr lang="en-US" sz="3000" i="1" dirty="0" smtClean="0">
                <a:solidFill>
                  <a:srgbClr val="FDFEFE"/>
                </a:solidFill>
                <a:latin typeface="TradeGothic LT CondEighteen"/>
                <a:ea typeface="TradeGothic LT CondEighteen"/>
                <a:cs typeface="TradeGothic LT CondEighteen"/>
                <a:sym typeface="TradeGothic LT CondEighteen"/>
              </a:rPr>
              <a:t>1/23/2016</a:t>
            </a:r>
            <a:endParaRPr sz="3000" i="1" dirty="0">
              <a:solidFill>
                <a:srgbClr val="FDFEFE"/>
              </a:solidFill>
              <a:latin typeface="TradeGothic LT CondEighteen"/>
              <a:ea typeface="TradeGothic LT CondEighteen"/>
              <a:cs typeface="TradeGothic LT CondEighteen"/>
              <a:sym typeface="TradeGothic LT CondEighteen"/>
            </a:endParaRPr>
          </a:p>
        </p:txBody>
      </p:sp>
      <p:sp>
        <p:nvSpPr>
          <p:cNvPr id="33" name="Shape 33"/>
          <p:cNvSpPr/>
          <p:nvPr/>
        </p:nvSpPr>
        <p:spPr>
          <a:xfrm>
            <a:off x="2995962" y="465"/>
            <a:ext cx="6049815" cy="121348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Autofit/>
          </a:bodyPr>
          <a:lstStyle/>
          <a:p>
            <a:pPr lvl="1" algn="r">
              <a:defRPr sz="1800"/>
            </a:pPr>
            <a:r>
              <a:rPr sz="5400" b="1" i="1" dirty="0" smtClean="0">
                <a:solidFill>
                  <a:srgbClr val="FDFEFE"/>
                </a:solidFill>
                <a:latin typeface="TradeGothic LT CondEighteen"/>
                <a:ea typeface="TradeGothic LT CondEighteen"/>
                <a:cs typeface="TradeGothic LT CondEighteen"/>
                <a:sym typeface="TradeGothic LT CondEighteen"/>
              </a:rPr>
              <a:t>“</a:t>
            </a:r>
            <a:r>
              <a:rPr lang="en-US" sz="5400" b="1" i="1" dirty="0" smtClean="0">
                <a:solidFill>
                  <a:srgbClr val="FDFEFE"/>
                </a:solidFill>
                <a:latin typeface="TradeGothic LT CondEighteen"/>
                <a:ea typeface="TradeGothic LT CondEighteen"/>
                <a:cs typeface="TradeGothic LT CondEighteen"/>
                <a:sym typeface="TradeGothic LT CondEighteen"/>
              </a:rPr>
              <a:t>Covenant Breakers</a:t>
            </a:r>
            <a:r>
              <a:rPr sz="5400" b="1" i="1" dirty="0" smtClean="0">
                <a:solidFill>
                  <a:srgbClr val="FDFEFE"/>
                </a:solidFill>
                <a:latin typeface="TradeGothic LT CondEighteen"/>
                <a:ea typeface="TradeGothic LT CondEighteen"/>
                <a:cs typeface="TradeGothic LT CondEighteen"/>
                <a:sym typeface="TradeGothic LT CondEighteen"/>
              </a:rPr>
              <a:t>”</a:t>
            </a:r>
            <a:endParaRPr lang="en-US" sz="5400" b="1" i="1" dirty="0" smtClean="0">
              <a:solidFill>
                <a:srgbClr val="FDFEFE"/>
              </a:solidFill>
              <a:latin typeface="TradeGothic LT CondEighteen"/>
              <a:ea typeface="TradeGothic LT CondEighteen"/>
              <a:cs typeface="TradeGothic LT CondEighteen"/>
              <a:sym typeface="TradeGothic LT CondEighteen"/>
            </a:endParaRPr>
          </a:p>
          <a:p>
            <a:pPr lvl="1" algn="r">
              <a:defRPr sz="1800"/>
            </a:pPr>
            <a:r>
              <a:rPr lang="en-US" sz="3200" i="1" dirty="0" smtClean="0">
                <a:solidFill>
                  <a:srgbClr val="FDFEFE"/>
                </a:solidFill>
                <a:latin typeface="TradeGothic LT CondEighteen"/>
                <a:ea typeface="TradeGothic LT CondEighteen"/>
                <a:cs typeface="TradeGothic LT CondEighteen"/>
                <a:sym typeface="TradeGothic LT CondEighteen"/>
              </a:rPr>
              <a:t>Matthew 5:27-37</a:t>
            </a:r>
            <a:endParaRPr sz="3200" i="1" dirty="0">
              <a:solidFill>
                <a:srgbClr val="FDFEFE"/>
              </a:solidFill>
              <a:latin typeface="TradeGothic LT CondEighteen"/>
              <a:ea typeface="TradeGothic LT CondEighteen"/>
              <a:cs typeface="TradeGothic LT CondEighteen"/>
              <a:sym typeface="TradeGothic LT CondEighteen"/>
            </a:endParaRPr>
          </a:p>
        </p:txBody>
      </p:sp>
    </p:spTree>
    <p:extLst>
      <p:ext uri="{BB962C8B-B14F-4D97-AF65-F5344CB8AC3E}">
        <p14:creationId xmlns:p14="http://schemas.microsoft.com/office/powerpoint/2010/main" val="1623198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Adultery </a:t>
            </a:r>
            <a:r>
              <a:rPr lang="en-US" dirty="0" smtClean="0">
                <a:latin typeface="Wingdings"/>
                <a:ea typeface="Wingdings"/>
                <a:cs typeface="Wingdings"/>
                <a:sym typeface="Wingdings"/>
              </a:rPr>
              <a:t></a:t>
            </a:r>
            <a:r>
              <a:rPr lang="en-US" dirty="0" smtClean="0"/>
              <a:t> </a:t>
            </a:r>
            <a:r>
              <a:rPr lang="en-US" dirty="0" smtClean="0"/>
              <a:t>Lust</a:t>
            </a:r>
            <a:endParaRPr lang="en-US" dirty="0"/>
          </a:p>
        </p:txBody>
      </p:sp>
      <p:sp>
        <p:nvSpPr>
          <p:cNvPr id="3" name="Content Placeholder 2"/>
          <p:cNvSpPr>
            <a:spLocks noGrp="1"/>
          </p:cNvSpPr>
          <p:nvPr>
            <p:ph idx="1"/>
          </p:nvPr>
        </p:nvSpPr>
        <p:spPr/>
        <p:txBody>
          <a:bodyPr>
            <a:normAutofit/>
          </a:bodyPr>
          <a:lstStyle/>
          <a:p>
            <a:r>
              <a:rPr lang="en-US" sz="4000" dirty="0" smtClean="0"/>
              <a:t>Matthew 5</a:t>
            </a:r>
            <a:r>
              <a:rPr lang="en-US" sz="4000" dirty="0"/>
              <a:t>:28</a:t>
            </a:r>
          </a:p>
          <a:p>
            <a:pPr lvl="1"/>
            <a:r>
              <a:rPr lang="en-US" sz="3600" dirty="0" smtClean="0"/>
              <a:t>But </a:t>
            </a:r>
            <a:r>
              <a:rPr lang="en-US" sz="3600" dirty="0"/>
              <a:t>I tell you that anyone who looks at a woman lustfully has already committed adultery with her in his heart</a:t>
            </a:r>
            <a:r>
              <a:rPr lang="en-US" sz="3600" dirty="0" smtClean="0"/>
              <a:t>.</a:t>
            </a:r>
            <a:endParaRPr lang="en-US" sz="3600" dirty="0"/>
          </a:p>
          <a:p>
            <a:endParaRPr lang="en-US" sz="4000" dirty="0"/>
          </a:p>
        </p:txBody>
      </p:sp>
    </p:spTree>
    <p:extLst>
      <p:ext uri="{BB962C8B-B14F-4D97-AF65-F5344CB8AC3E}">
        <p14:creationId xmlns:p14="http://schemas.microsoft.com/office/powerpoint/2010/main" val="842869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Divorce </a:t>
            </a:r>
            <a:r>
              <a:rPr lang="en-US" dirty="0">
                <a:latin typeface="Wingdings"/>
                <a:ea typeface="Wingdings"/>
                <a:cs typeface="Wingdings"/>
                <a:sym typeface="Wingdings"/>
              </a:rPr>
              <a:t></a:t>
            </a:r>
            <a:r>
              <a:rPr lang="en-US" dirty="0"/>
              <a:t> Covenant </a:t>
            </a:r>
            <a:r>
              <a:rPr lang="en-US" dirty="0" smtClean="0"/>
              <a:t>Breaking</a:t>
            </a:r>
            <a:endParaRPr lang="en-US" dirty="0"/>
          </a:p>
        </p:txBody>
      </p:sp>
      <p:sp>
        <p:nvSpPr>
          <p:cNvPr id="3" name="Content Placeholder 2"/>
          <p:cNvSpPr>
            <a:spLocks noGrp="1"/>
          </p:cNvSpPr>
          <p:nvPr>
            <p:ph idx="1"/>
          </p:nvPr>
        </p:nvSpPr>
        <p:spPr/>
        <p:txBody>
          <a:bodyPr>
            <a:noAutofit/>
          </a:bodyPr>
          <a:lstStyle/>
          <a:p>
            <a:r>
              <a:rPr lang="en-US" sz="4000" dirty="0" smtClean="0"/>
              <a:t>Matthew 5</a:t>
            </a:r>
            <a:r>
              <a:rPr lang="en-US" sz="4000" dirty="0"/>
              <a:t>:32</a:t>
            </a:r>
          </a:p>
          <a:p>
            <a:pPr lvl="1"/>
            <a:r>
              <a:rPr lang="en-US" sz="3600" dirty="0" smtClean="0"/>
              <a:t>But </a:t>
            </a:r>
            <a:r>
              <a:rPr lang="en-US" sz="3600" dirty="0"/>
              <a:t>I tell you that anyone who divorces his wife, except for sexual immorality, makes her the victim of adultery, and anyone who marries a divorced woman commits adultery.</a:t>
            </a:r>
          </a:p>
          <a:p>
            <a:endParaRPr lang="en-US" sz="4000" dirty="0"/>
          </a:p>
        </p:txBody>
      </p:sp>
    </p:spTree>
    <p:extLst>
      <p:ext uri="{BB962C8B-B14F-4D97-AF65-F5344CB8AC3E}">
        <p14:creationId xmlns:p14="http://schemas.microsoft.com/office/powerpoint/2010/main" val="3371308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Oath-</a:t>
            </a:r>
            <a:r>
              <a:rPr lang="en-US" dirty="0" smtClean="0"/>
              <a:t>Breaking </a:t>
            </a:r>
            <a:r>
              <a:rPr lang="en-US" dirty="0" smtClean="0">
                <a:latin typeface="Wingdings"/>
                <a:ea typeface="Wingdings"/>
                <a:cs typeface="Wingdings"/>
                <a:sym typeface="Wingdings"/>
              </a:rPr>
              <a:t></a:t>
            </a:r>
            <a:r>
              <a:rPr lang="en-US" dirty="0" smtClean="0"/>
              <a:t> Habitual Lying</a:t>
            </a:r>
            <a:endParaRPr lang="en-US" dirty="0"/>
          </a:p>
        </p:txBody>
      </p:sp>
      <p:sp>
        <p:nvSpPr>
          <p:cNvPr id="3" name="Content Placeholder 2"/>
          <p:cNvSpPr>
            <a:spLocks noGrp="1"/>
          </p:cNvSpPr>
          <p:nvPr>
            <p:ph idx="1"/>
          </p:nvPr>
        </p:nvSpPr>
        <p:spPr>
          <a:xfrm>
            <a:off x="457200" y="1235235"/>
            <a:ext cx="8229600" cy="3571445"/>
          </a:xfrm>
        </p:spPr>
        <p:txBody>
          <a:bodyPr>
            <a:noAutofit/>
          </a:bodyPr>
          <a:lstStyle/>
          <a:p>
            <a:r>
              <a:rPr lang="en-US" sz="2800" dirty="0" smtClean="0"/>
              <a:t>Matthew 5:34-37</a:t>
            </a:r>
          </a:p>
          <a:p>
            <a:pPr lvl="1"/>
            <a:r>
              <a:rPr lang="en-US" sz="2400" dirty="0" smtClean="0"/>
              <a:t>But </a:t>
            </a:r>
            <a:r>
              <a:rPr lang="en-US" sz="2400" dirty="0"/>
              <a:t>I tell you, do not swear an oath at all: either by heaven, for it is God’s throne; </a:t>
            </a:r>
            <a:r>
              <a:rPr lang="en-US" sz="2400" dirty="0" smtClean="0"/>
              <a:t>or </a:t>
            </a:r>
            <a:r>
              <a:rPr lang="en-US" sz="2400" dirty="0"/>
              <a:t>by the earth, for it is his footstool; or by Jerusalem, for it is the city of the Great King. </a:t>
            </a:r>
            <a:endParaRPr lang="en-US" sz="2400" dirty="0" smtClean="0"/>
          </a:p>
          <a:p>
            <a:pPr lvl="1"/>
            <a:r>
              <a:rPr lang="en-US" sz="2400" dirty="0" smtClean="0"/>
              <a:t>And </a:t>
            </a:r>
            <a:r>
              <a:rPr lang="en-US" sz="2400" dirty="0"/>
              <a:t>do not swear by your head, for you cannot make even one hair white or black. </a:t>
            </a:r>
            <a:r>
              <a:rPr lang="en-US" sz="2400" dirty="0" smtClean="0"/>
              <a:t>All </a:t>
            </a:r>
            <a:r>
              <a:rPr lang="en-US" sz="2400" dirty="0"/>
              <a:t>you need to say is simply ‘Yes’ or ‘No’; anything beyond this comes from the evil </a:t>
            </a:r>
            <a:r>
              <a:rPr lang="en-US" sz="2400" dirty="0" smtClean="0"/>
              <a:t>one.</a:t>
            </a:r>
            <a:endParaRPr lang="en-US" sz="2400" dirty="0"/>
          </a:p>
          <a:p>
            <a:endParaRPr lang="en-US" sz="2800" dirty="0"/>
          </a:p>
        </p:txBody>
      </p:sp>
    </p:spTree>
    <p:extLst>
      <p:ext uri="{BB962C8B-B14F-4D97-AF65-F5344CB8AC3E}">
        <p14:creationId xmlns:p14="http://schemas.microsoft.com/office/powerpoint/2010/main" val="3934117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424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lvl="1" indent="-742950">
              <a:buFont typeface="+mj-lt"/>
              <a:buAutoNum type="arabicPeriod"/>
            </a:pPr>
            <a:r>
              <a:rPr lang="en-US" sz="3200" dirty="0" smtClean="0">
                <a:solidFill>
                  <a:schemeClr val="bg1">
                    <a:lumMod val="50000"/>
                  </a:schemeClr>
                </a:solidFill>
              </a:rPr>
              <a:t>Jesus </a:t>
            </a:r>
            <a:r>
              <a:rPr lang="en-US" sz="3200" dirty="0">
                <a:solidFill>
                  <a:schemeClr val="bg1">
                    <a:lumMod val="50000"/>
                  </a:schemeClr>
                </a:solidFill>
              </a:rPr>
              <a:t>directly confronts our relational sins</a:t>
            </a:r>
          </a:p>
          <a:p>
            <a:pPr lvl="1" indent="-742950">
              <a:buFont typeface="+mj-lt"/>
              <a:buAutoNum type="arabicPeriod"/>
            </a:pPr>
            <a:r>
              <a:rPr lang="en-US" sz="3200" dirty="0" smtClean="0">
                <a:solidFill>
                  <a:srgbClr val="7F7F7F"/>
                </a:solidFill>
              </a:rPr>
              <a:t>Jesus </a:t>
            </a:r>
            <a:r>
              <a:rPr lang="en-US" sz="3200" dirty="0">
                <a:solidFill>
                  <a:srgbClr val="7F7F7F"/>
                </a:solidFill>
              </a:rPr>
              <a:t>i</a:t>
            </a:r>
            <a:r>
              <a:rPr lang="en-US" sz="3200" dirty="0" smtClean="0">
                <a:solidFill>
                  <a:srgbClr val="7F7F7F"/>
                </a:solidFill>
              </a:rPr>
              <a:t>ntensifies </a:t>
            </a:r>
            <a:r>
              <a:rPr lang="en-US" sz="3200" dirty="0">
                <a:solidFill>
                  <a:srgbClr val="7F7F7F"/>
                </a:solidFill>
              </a:rPr>
              <a:t>t</a:t>
            </a:r>
            <a:r>
              <a:rPr lang="en-US" sz="3200" dirty="0" smtClean="0">
                <a:solidFill>
                  <a:srgbClr val="7F7F7F"/>
                </a:solidFill>
              </a:rPr>
              <a:t>he standard</a:t>
            </a:r>
          </a:p>
          <a:p>
            <a:pPr lvl="1" indent="-742950">
              <a:buFont typeface="+mj-lt"/>
              <a:buAutoNum type="arabicPeriod"/>
            </a:pPr>
            <a:r>
              <a:rPr lang="en-US" sz="3200" dirty="0" smtClean="0"/>
              <a:t>Jesus expects real change in our lives</a:t>
            </a:r>
            <a:endParaRPr lang="en-US" sz="3600" dirty="0"/>
          </a:p>
        </p:txBody>
      </p:sp>
    </p:spTree>
    <p:extLst>
      <p:ext uri="{BB962C8B-B14F-4D97-AF65-F5344CB8AC3E}">
        <p14:creationId xmlns:p14="http://schemas.microsoft.com/office/powerpoint/2010/main" val="617997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Fighting Against Sin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Matthew 5</a:t>
            </a:r>
            <a:r>
              <a:rPr lang="en-US" dirty="0"/>
              <a:t>:29-30</a:t>
            </a:r>
          </a:p>
          <a:p>
            <a:pPr lvl="1"/>
            <a:r>
              <a:rPr lang="en-US" dirty="0" smtClean="0"/>
              <a:t>If </a:t>
            </a:r>
            <a:r>
              <a:rPr lang="en-US" dirty="0"/>
              <a:t>your right eye causes you to stumble, gouge it out and throw it away. It is better for you to lose one part of your body than for your whole body to be thrown into hell.</a:t>
            </a:r>
          </a:p>
          <a:p>
            <a:pPr lvl="1"/>
            <a:r>
              <a:rPr lang="en-US" dirty="0" smtClean="0"/>
              <a:t>And </a:t>
            </a:r>
            <a:r>
              <a:rPr lang="en-US" dirty="0"/>
              <a:t>if your right hand causes you to stumble, cut it off and throw it away. It is better for you to lose one part of your body than for your whole body to go into hell.</a:t>
            </a:r>
          </a:p>
          <a:p>
            <a:endParaRPr lang="en-US" dirty="0"/>
          </a:p>
        </p:txBody>
      </p:sp>
    </p:spTree>
    <p:extLst>
      <p:ext uri="{BB962C8B-B14F-4D97-AF65-F5344CB8AC3E}">
        <p14:creationId xmlns:p14="http://schemas.microsoft.com/office/powerpoint/2010/main" val="1571205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1043056"/>
          </a:xfrm>
        </p:spPr>
        <p:txBody>
          <a:bodyPr>
            <a:normAutofit/>
          </a:bodyPr>
          <a:lstStyle/>
          <a:p>
            <a:r>
              <a:rPr lang="en-US" dirty="0" smtClean="0"/>
              <a:t>Not Just </a:t>
            </a:r>
            <a:r>
              <a:rPr lang="en-US" dirty="0" smtClean="0"/>
              <a:t>Resisting Lust</a:t>
            </a:r>
            <a:endParaRPr lang="en-US" dirty="0"/>
          </a:p>
        </p:txBody>
      </p:sp>
      <p:sp>
        <p:nvSpPr>
          <p:cNvPr id="3" name="Content Placeholder 2"/>
          <p:cNvSpPr>
            <a:spLocks noGrp="1"/>
          </p:cNvSpPr>
          <p:nvPr>
            <p:ph idx="1"/>
          </p:nvPr>
        </p:nvSpPr>
        <p:spPr>
          <a:xfrm>
            <a:off x="457200" y="1410427"/>
            <a:ext cx="8229600" cy="3184195"/>
          </a:xfrm>
        </p:spPr>
        <p:txBody>
          <a:bodyPr/>
          <a:lstStyle/>
          <a:p>
            <a:r>
              <a:rPr lang="en-US" dirty="0" smtClean="0"/>
              <a:t>Matthew 5</a:t>
            </a:r>
            <a:r>
              <a:rPr lang="en-US" dirty="0"/>
              <a:t>:20</a:t>
            </a:r>
          </a:p>
          <a:p>
            <a:pPr lvl="1"/>
            <a:r>
              <a:rPr lang="en-US" dirty="0" smtClean="0"/>
              <a:t>For </a:t>
            </a:r>
            <a:r>
              <a:rPr lang="en-US" dirty="0"/>
              <a:t>I tell you that unless your righteousness surpasses that of the Pharisees and the teachers of the law, you will certainly not enter the kingdom of heaven</a:t>
            </a:r>
            <a:r>
              <a:rPr lang="en-US" dirty="0" smtClean="0"/>
              <a:t>.</a:t>
            </a:r>
            <a:endParaRPr lang="en-US" dirty="0"/>
          </a:p>
        </p:txBody>
      </p:sp>
    </p:spTree>
    <p:extLst>
      <p:ext uri="{BB962C8B-B14F-4D97-AF65-F5344CB8AC3E}">
        <p14:creationId xmlns:p14="http://schemas.microsoft.com/office/powerpoint/2010/main" val="2550782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Holy Perfection</a:t>
            </a:r>
            <a:endParaRPr lang="en-US" dirty="0"/>
          </a:p>
        </p:txBody>
      </p:sp>
      <p:sp>
        <p:nvSpPr>
          <p:cNvPr id="3" name="Content Placeholder 2"/>
          <p:cNvSpPr>
            <a:spLocks noGrp="1"/>
          </p:cNvSpPr>
          <p:nvPr>
            <p:ph idx="1"/>
          </p:nvPr>
        </p:nvSpPr>
        <p:spPr/>
        <p:txBody>
          <a:bodyPr/>
          <a:lstStyle/>
          <a:p>
            <a:r>
              <a:rPr lang="en-US" dirty="0" smtClean="0"/>
              <a:t>Matthew 5</a:t>
            </a:r>
            <a:r>
              <a:rPr lang="en-US" dirty="0"/>
              <a:t>:48</a:t>
            </a:r>
          </a:p>
          <a:p>
            <a:pPr lvl="1"/>
            <a:r>
              <a:rPr lang="en-US" dirty="0" smtClean="0"/>
              <a:t>Be </a:t>
            </a:r>
            <a:r>
              <a:rPr lang="en-US" dirty="0"/>
              <a:t>perfect, therefore, as your heavenly Father is perfect</a:t>
            </a:r>
            <a:r>
              <a:rPr lang="en-US" dirty="0" smtClean="0"/>
              <a:t>.</a:t>
            </a:r>
            <a:endParaRPr lang="en-US" dirty="0"/>
          </a:p>
        </p:txBody>
      </p:sp>
    </p:spTree>
    <p:extLst>
      <p:ext uri="{BB962C8B-B14F-4D97-AF65-F5344CB8AC3E}">
        <p14:creationId xmlns:p14="http://schemas.microsoft.com/office/powerpoint/2010/main" val="2719358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4054284" cy="857250"/>
          </a:xfrm>
        </p:spPr>
        <p:txBody>
          <a:bodyPr>
            <a:normAutofit fontScale="90000"/>
          </a:bodyPr>
          <a:lstStyle/>
          <a:p>
            <a:r>
              <a:rPr lang="en-US" dirty="0" smtClean="0"/>
              <a:t>Practicing Righteousness</a:t>
            </a:r>
            <a:endParaRPr lang="en-US" dirty="0"/>
          </a:p>
        </p:txBody>
      </p:sp>
      <p:sp>
        <p:nvSpPr>
          <p:cNvPr id="3" name="Content Placeholder 2"/>
          <p:cNvSpPr>
            <a:spLocks noGrp="1"/>
          </p:cNvSpPr>
          <p:nvPr>
            <p:ph idx="1"/>
          </p:nvPr>
        </p:nvSpPr>
        <p:spPr>
          <a:xfrm>
            <a:off x="57271" y="1396629"/>
            <a:ext cx="4454213" cy="3394472"/>
          </a:xfrm>
        </p:spPr>
        <p:txBody>
          <a:bodyPr>
            <a:normAutofit fontScale="77500" lnSpcReduction="20000"/>
          </a:bodyPr>
          <a:lstStyle/>
          <a:p>
            <a:r>
              <a:rPr lang="en-US" dirty="0" smtClean="0"/>
              <a:t>Matthew </a:t>
            </a:r>
            <a:r>
              <a:rPr lang="en-US" dirty="0" smtClean="0"/>
              <a:t>7:</a:t>
            </a:r>
            <a:endParaRPr lang="en-US" dirty="0"/>
          </a:p>
          <a:p>
            <a:pPr lvl="1"/>
            <a:r>
              <a:rPr lang="en-US" dirty="0" smtClean="0"/>
              <a:t>v</a:t>
            </a:r>
            <a:r>
              <a:rPr lang="en-US" dirty="0" smtClean="0"/>
              <a:t>24</a:t>
            </a:r>
            <a:r>
              <a:rPr lang="en-US" dirty="0" smtClean="0"/>
              <a:t>: </a:t>
            </a:r>
            <a:r>
              <a:rPr lang="en-US" dirty="0" smtClean="0"/>
              <a:t>Therefore </a:t>
            </a:r>
            <a:r>
              <a:rPr lang="en-US" dirty="0"/>
              <a:t>everyone who hears these words of mine and puts them into practice is like a wise man who built his house on the rock</a:t>
            </a:r>
            <a:r>
              <a:rPr lang="en-US" dirty="0" smtClean="0"/>
              <a:t>.</a:t>
            </a:r>
            <a:r>
              <a:rPr lang="en-US" dirty="0"/>
              <a:t> </a:t>
            </a:r>
          </a:p>
          <a:p>
            <a:pPr lvl="1"/>
            <a:r>
              <a:rPr lang="en-US" dirty="0"/>
              <a:t>v</a:t>
            </a:r>
            <a:r>
              <a:rPr lang="en-US" dirty="0" smtClean="0"/>
              <a:t>26</a:t>
            </a:r>
            <a:r>
              <a:rPr lang="en-US" dirty="0" smtClean="0"/>
              <a:t>: </a:t>
            </a:r>
            <a:r>
              <a:rPr lang="en-US" dirty="0" smtClean="0"/>
              <a:t>But </a:t>
            </a:r>
            <a:r>
              <a:rPr lang="en-US" dirty="0"/>
              <a:t>everyone who hears these words of mine and does not put them into practice is like a </a:t>
            </a:r>
            <a:r>
              <a:rPr lang="en-US" dirty="0" smtClean="0"/>
              <a:t>foolish man </a:t>
            </a:r>
            <a:r>
              <a:rPr lang="en-US" dirty="0"/>
              <a:t>who built his house on sand</a:t>
            </a:r>
            <a:r>
              <a:rPr lang="en-US" dirty="0" smtClean="0"/>
              <a:t>.</a:t>
            </a:r>
            <a:endParaRPr lang="en-US" dirty="0"/>
          </a:p>
          <a:p>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81647" y="0"/>
            <a:ext cx="4562353" cy="5143500"/>
          </a:xfrm>
          <a:prstGeom prst="rect">
            <a:avLst/>
          </a:prstGeom>
        </p:spPr>
      </p:pic>
    </p:spTree>
    <p:extLst>
      <p:ext uri="{BB962C8B-B14F-4D97-AF65-F5344CB8AC3E}">
        <p14:creationId xmlns:p14="http://schemas.microsoft.com/office/powerpoint/2010/main" val="4036845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lvl="1" indent="-742950">
              <a:buFont typeface="+mj-lt"/>
              <a:buAutoNum type="arabicPeriod"/>
            </a:pPr>
            <a:r>
              <a:rPr lang="en-US" sz="3200" dirty="0" smtClean="0">
                <a:solidFill>
                  <a:schemeClr val="bg1">
                    <a:lumMod val="50000"/>
                  </a:schemeClr>
                </a:solidFill>
              </a:rPr>
              <a:t>Jesus </a:t>
            </a:r>
            <a:r>
              <a:rPr lang="en-US" sz="3200" dirty="0">
                <a:solidFill>
                  <a:schemeClr val="bg1">
                    <a:lumMod val="50000"/>
                  </a:schemeClr>
                </a:solidFill>
              </a:rPr>
              <a:t>directly confronts our relational sins</a:t>
            </a:r>
          </a:p>
          <a:p>
            <a:pPr lvl="1" indent="-742950">
              <a:buFont typeface="+mj-lt"/>
              <a:buAutoNum type="arabicPeriod"/>
            </a:pPr>
            <a:r>
              <a:rPr lang="en-US" sz="3200" dirty="0" smtClean="0">
                <a:solidFill>
                  <a:srgbClr val="7F7F7F"/>
                </a:solidFill>
              </a:rPr>
              <a:t>Jesus </a:t>
            </a:r>
            <a:r>
              <a:rPr lang="en-US" sz="3200" dirty="0">
                <a:solidFill>
                  <a:srgbClr val="7F7F7F"/>
                </a:solidFill>
              </a:rPr>
              <a:t>i</a:t>
            </a:r>
            <a:r>
              <a:rPr lang="en-US" sz="3200" dirty="0" smtClean="0">
                <a:solidFill>
                  <a:srgbClr val="7F7F7F"/>
                </a:solidFill>
              </a:rPr>
              <a:t>ntensifies </a:t>
            </a:r>
            <a:r>
              <a:rPr lang="en-US" sz="3200" dirty="0">
                <a:solidFill>
                  <a:srgbClr val="7F7F7F"/>
                </a:solidFill>
              </a:rPr>
              <a:t>t</a:t>
            </a:r>
            <a:r>
              <a:rPr lang="en-US" sz="3200" dirty="0" smtClean="0">
                <a:solidFill>
                  <a:srgbClr val="7F7F7F"/>
                </a:solidFill>
              </a:rPr>
              <a:t>he standard</a:t>
            </a:r>
          </a:p>
          <a:p>
            <a:pPr lvl="1" indent="-742950">
              <a:buFont typeface="+mj-lt"/>
              <a:buAutoNum type="arabicPeriod"/>
            </a:pPr>
            <a:r>
              <a:rPr lang="en-US" sz="3200" dirty="0" smtClean="0">
                <a:solidFill>
                  <a:srgbClr val="7F7F7F"/>
                </a:solidFill>
              </a:rPr>
              <a:t>Jesus expects real change in our lives</a:t>
            </a:r>
          </a:p>
          <a:p>
            <a:pPr lvl="1" indent="-742950">
              <a:buFont typeface="+mj-lt"/>
              <a:buAutoNum type="arabicPeriod"/>
            </a:pPr>
            <a:r>
              <a:rPr lang="en-US" sz="3200" dirty="0" smtClean="0"/>
              <a:t>There </a:t>
            </a:r>
            <a:r>
              <a:rPr lang="en-US" sz="3200" dirty="0"/>
              <a:t>is good news </a:t>
            </a:r>
            <a:r>
              <a:rPr lang="en-US" sz="3200" dirty="0" smtClean="0"/>
              <a:t>in the </a:t>
            </a:r>
            <a:r>
              <a:rPr lang="en-US" sz="3200" dirty="0"/>
              <a:t>Gospel of Jesus</a:t>
            </a:r>
          </a:p>
          <a:p>
            <a:pPr lvl="1" indent="-742950">
              <a:buFont typeface="+mj-lt"/>
              <a:buAutoNum type="arabicPeriod"/>
            </a:pPr>
            <a:endParaRPr lang="en-US" sz="3600" dirty="0"/>
          </a:p>
        </p:txBody>
      </p:sp>
    </p:spTree>
    <p:extLst>
      <p:ext uri="{BB962C8B-B14F-4D97-AF65-F5344CB8AC3E}">
        <p14:creationId xmlns:p14="http://schemas.microsoft.com/office/powerpoint/2010/main" val="1401515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03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369" y="205979"/>
            <a:ext cx="3584190" cy="857250"/>
          </a:xfrm>
        </p:spPr>
        <p:txBody>
          <a:bodyPr>
            <a:noAutofit/>
          </a:bodyPr>
          <a:lstStyle/>
          <a:p>
            <a:r>
              <a:rPr lang="en-US" sz="3600" dirty="0" smtClean="0">
                <a:solidFill>
                  <a:srgbClr val="FFFFFF"/>
                </a:solidFill>
                <a:latin typeface="+mj-lt"/>
              </a:rPr>
              <a:t>2 Corinthians 5:21</a:t>
            </a:r>
            <a:endParaRPr lang="en-US" sz="3600" dirty="0">
              <a:solidFill>
                <a:srgbClr val="FFFFFF"/>
              </a:solidFill>
              <a:latin typeface="+mj-lt"/>
            </a:endParaRPr>
          </a:p>
        </p:txBody>
      </p:sp>
      <p:sp>
        <p:nvSpPr>
          <p:cNvPr id="3" name="Content Placeholder 2"/>
          <p:cNvSpPr>
            <a:spLocks noGrp="1"/>
          </p:cNvSpPr>
          <p:nvPr>
            <p:ph idx="1"/>
          </p:nvPr>
        </p:nvSpPr>
        <p:spPr>
          <a:xfrm>
            <a:off x="260743" y="1136763"/>
            <a:ext cx="3156197" cy="3585713"/>
          </a:xfrm>
        </p:spPr>
        <p:txBody>
          <a:bodyPr>
            <a:noAutofit/>
          </a:bodyPr>
          <a:lstStyle/>
          <a:p>
            <a:pPr marL="0" indent="0">
              <a:buNone/>
            </a:pPr>
            <a:r>
              <a:rPr lang="en-US" dirty="0" smtClean="0"/>
              <a:t>God made him who had no sin to be sin </a:t>
            </a:r>
            <a:r>
              <a:rPr lang="en-US" b="1" u="sng" dirty="0" smtClean="0"/>
              <a:t>for us</a:t>
            </a:r>
            <a:r>
              <a:rPr lang="en-US" dirty="0" smtClean="0"/>
              <a:t>, so that in him we might become the righteousness of God.</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3559" y="0"/>
            <a:ext cx="7866537" cy="5143500"/>
          </a:xfrm>
          <a:prstGeom prst="rect">
            <a:avLst/>
          </a:prstGeom>
        </p:spPr>
      </p:pic>
    </p:spTree>
    <p:extLst>
      <p:ext uri="{BB962C8B-B14F-4D97-AF65-F5344CB8AC3E}">
        <p14:creationId xmlns:p14="http://schemas.microsoft.com/office/powerpoint/2010/main" val="3815695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741"/>
            <a:ext cx="8229600" cy="741323"/>
          </a:xfrm>
        </p:spPr>
        <p:txBody>
          <a:bodyPr>
            <a:normAutofit/>
          </a:bodyPr>
          <a:lstStyle/>
          <a:p>
            <a:pPr marL="114300" marR="0" lvl="1" indent="0" defTabSz="457200" rtl="0" eaLnBrk="1" fontAlgn="auto" latinLnBrk="0" hangingPunct="1">
              <a:lnSpc>
                <a:spcPct val="100000"/>
              </a:lnSpc>
              <a:spcBef>
                <a:spcPct val="20000"/>
              </a:spcBef>
              <a:spcAft>
                <a:spcPts val="0"/>
              </a:spcAft>
              <a:tabLst/>
              <a:defRPr/>
            </a:pPr>
            <a:r>
              <a:rPr kumimoji="0" lang="en-US" sz="4000" b="0" i="0" u="none" strike="noStrike" kern="1200" cap="none" spc="0" normalizeH="0" baseline="0" noProof="0" dirty="0" smtClean="0">
                <a:ln>
                  <a:noFill/>
                </a:ln>
                <a:solidFill>
                  <a:srgbClr val="FFFFFF"/>
                </a:solidFill>
                <a:effectLst/>
                <a:uLnTx/>
                <a:uFillTx/>
                <a:latin typeface="Calibri"/>
                <a:ea typeface="+mn-ea"/>
                <a:cs typeface="+mn-cs"/>
              </a:rPr>
              <a:t>Colossians 2:13-14a</a:t>
            </a:r>
            <a:endParaRPr lang="en-US" sz="2800" dirty="0"/>
          </a:p>
        </p:txBody>
      </p:sp>
      <p:sp>
        <p:nvSpPr>
          <p:cNvPr id="3" name="Content Placeholder 2"/>
          <p:cNvSpPr>
            <a:spLocks noGrp="1"/>
          </p:cNvSpPr>
          <p:nvPr>
            <p:ph idx="1"/>
          </p:nvPr>
        </p:nvSpPr>
        <p:spPr>
          <a:xfrm>
            <a:off x="238555" y="915872"/>
            <a:ext cx="4988594" cy="3531394"/>
          </a:xfrm>
        </p:spPr>
        <p:txBody>
          <a:bodyPr>
            <a:noAutofit/>
          </a:bodyPr>
          <a:lstStyle/>
          <a:p>
            <a:pPr marL="114300" indent="0">
              <a:buNone/>
            </a:pPr>
            <a:r>
              <a:rPr lang="en-US" sz="2800" dirty="0" smtClean="0"/>
              <a:t>When you were dead in your sins and in the </a:t>
            </a:r>
            <a:r>
              <a:rPr lang="en-US" sz="2800" dirty="0" err="1" smtClean="0"/>
              <a:t>uncircumcision</a:t>
            </a:r>
            <a:r>
              <a:rPr lang="en-US" sz="2800" dirty="0" smtClean="0"/>
              <a:t> of your flesh, God made you alive with Christ. </a:t>
            </a:r>
          </a:p>
          <a:p>
            <a:pPr marL="114300" indent="0">
              <a:buNone/>
            </a:pPr>
            <a:r>
              <a:rPr lang="en-US" sz="2800" dirty="0" smtClean="0"/>
              <a:t>He forgave us all our sins, </a:t>
            </a:r>
            <a:r>
              <a:rPr lang="en-US" sz="2800" b="1" u="sng" dirty="0" smtClean="0"/>
              <a:t>having canceled the charge</a:t>
            </a:r>
            <a:r>
              <a:rPr lang="en-US" sz="2800" dirty="0" smtClean="0"/>
              <a:t> of our legal indebtedness, which stood against us and condemned us;</a:t>
            </a:r>
          </a:p>
          <a:p>
            <a:pPr marL="114300" lvl="1" indent="0">
              <a:buNone/>
            </a:pPr>
            <a:r>
              <a:rPr lang="en-US" sz="2400" dirty="0" smtClean="0"/>
              <a:t>	</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692" b="98617" l="441" r="95448">
                        <a14:foregroundMark x1="12775" y1="52569" x2="1689" y2="67984"/>
                        <a14:foregroundMark x1="1689" y1="70652" x2="72907" y2="97036"/>
                        <a14:foregroundMark x1="78855" y1="76087" x2="74670" y2="96047"/>
                        <a14:foregroundMark x1="71072" y1="80237" x2="71072" y2="80237"/>
                        <a14:foregroundMark x1="64905" y1="78261" x2="64905" y2="78261"/>
                        <a14:foregroundMark x1="44200" y1="70158" x2="44200" y2="70158"/>
                        <a14:foregroundMark x1="48164" y1="71838" x2="48164" y2="71838"/>
                        <a14:foregroundMark x1="53818" y1="74802" x2="53818" y2="74802"/>
                        <a14:foregroundMark x1="60720" y1="78458" x2="60720" y2="78458"/>
                        <a14:foregroundMark x1="59251" y1="81621" x2="59251" y2="81621"/>
                        <a14:foregroundMark x1="66887" y1="85573" x2="66887" y2="85573"/>
                        <a14:foregroundMark x1="67988" y1="80237" x2="67988" y2="80237"/>
                        <a14:foregroundMark x1="31865" y1="8794" x2="32599" y2="28854"/>
                        <a14:foregroundMark x1="32599" y1="29348" x2="34949" y2="33004"/>
                        <a14:backgroundMark x1="87078" y1="57016" x2="81424" y2="71838"/>
                        <a14:backgroundMark x1="93759" y1="19763" x2="90529" y2="33004"/>
                        <a14:backgroundMark x1="87812" y1="26877" x2="80910" y2="28557"/>
                        <a14:backgroundMark x1="65051" y1="60870" x2="79442" y2="73123"/>
                        <a14:backgroundMark x1="1101" y1="68478" x2="1101" y2="68478"/>
                        <a14:backgroundMark x1="41630" y1="60870" x2="41630" y2="60870"/>
                        <a14:backgroundMark x1="31278" y1="57905" x2="31278" y2="57905"/>
                        <a14:backgroundMark x1="11821" y1="53755" x2="11821" y2="53755"/>
                        <a14:backgroundMark x1="12775" y1="52767" x2="12775" y2="52767"/>
                        <a14:backgroundMark x1="26946" y1="81126" x2="26946" y2="81126"/>
                        <a14:backgroundMark x1="28781" y1="81126" x2="28781" y2="81126"/>
                        <a14:backgroundMark x1="33994" y1="83103" x2="33994" y2="83103"/>
                        <a14:backgroundMark x1="50514" y1="89526" x2="50514" y2="89526"/>
                        <a14:backgroundMark x1="12041" y1="75099" x2="12041" y2="75099"/>
                      </a14:backgroundRemoval>
                    </a14:imgEffect>
                  </a14:imgLayer>
                </a14:imgProps>
              </a:ext>
            </a:extLst>
          </a:blip>
          <a:stretch>
            <a:fillRect/>
          </a:stretch>
        </p:blipFill>
        <p:spPr>
          <a:xfrm>
            <a:off x="4856468" y="1150795"/>
            <a:ext cx="4287532" cy="3185743"/>
          </a:xfrm>
          <a:prstGeom prst="rect">
            <a:avLst/>
          </a:prstGeom>
        </p:spPr>
      </p:pic>
    </p:spTree>
    <p:extLst>
      <p:ext uri="{BB962C8B-B14F-4D97-AF65-F5344CB8AC3E}">
        <p14:creationId xmlns:p14="http://schemas.microsoft.com/office/powerpoint/2010/main" val="3631408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9109" y="0"/>
            <a:ext cx="7755047" cy="5150740"/>
          </a:xfrm>
          <a:prstGeom prst="rect">
            <a:avLst/>
          </a:prstGeom>
        </p:spPr>
      </p:pic>
      <p:sp>
        <p:nvSpPr>
          <p:cNvPr id="5" name="Content Placeholder 4"/>
          <p:cNvSpPr>
            <a:spLocks noGrp="1"/>
          </p:cNvSpPr>
          <p:nvPr>
            <p:ph idx="1"/>
          </p:nvPr>
        </p:nvSpPr>
        <p:spPr>
          <a:xfrm>
            <a:off x="168392" y="315767"/>
            <a:ext cx="2834588" cy="4278856"/>
          </a:xfrm>
        </p:spPr>
        <p:txBody>
          <a:bodyPr/>
          <a:lstStyle/>
          <a:p>
            <a:pPr marL="114300" indent="0">
              <a:buNone/>
            </a:pPr>
            <a:r>
              <a:rPr lang="en-US" dirty="0"/>
              <a:t>He has taken it away, </a:t>
            </a:r>
            <a:r>
              <a:rPr lang="en-US" b="1" u="sng" dirty="0"/>
              <a:t>nailing it to the cross</a:t>
            </a:r>
            <a:r>
              <a:rPr lang="en-US" dirty="0"/>
              <a:t>.</a:t>
            </a:r>
          </a:p>
          <a:p>
            <a:pPr marL="457200" lvl="1" indent="0">
              <a:buNone/>
            </a:pPr>
            <a:endParaRPr lang="en-US" dirty="0" smtClean="0"/>
          </a:p>
          <a:p>
            <a:pPr marL="457200" lvl="1" indent="0">
              <a:buNone/>
            </a:pPr>
            <a:r>
              <a:rPr lang="en-US" dirty="0" smtClean="0"/>
              <a:t>Colossians </a:t>
            </a:r>
            <a:r>
              <a:rPr lang="en-US" dirty="0"/>
              <a:t>2</a:t>
            </a:r>
            <a:r>
              <a:rPr lang="en-US" dirty="0" smtClean="0"/>
              <a:t>:14b</a:t>
            </a:r>
            <a:endParaRPr lang="en-US" dirty="0"/>
          </a:p>
        </p:txBody>
      </p:sp>
    </p:spTree>
    <p:extLst>
      <p:ext uri="{BB962C8B-B14F-4D97-AF65-F5344CB8AC3E}">
        <p14:creationId xmlns:p14="http://schemas.microsoft.com/office/powerpoint/2010/main" val="1772732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3822746" cy="857250"/>
          </a:xfrm>
        </p:spPr>
        <p:txBody>
          <a:bodyPr>
            <a:normAutofit/>
          </a:bodyPr>
          <a:lstStyle/>
          <a:p>
            <a:r>
              <a:rPr lang="en-US" dirty="0"/>
              <a:t>Romans 3:</a:t>
            </a:r>
            <a:r>
              <a:rPr lang="en-US" dirty="0" smtClean="0"/>
              <a:t>22</a:t>
            </a:r>
            <a:endParaRPr lang="en-US" dirty="0"/>
          </a:p>
        </p:txBody>
      </p:sp>
      <p:sp>
        <p:nvSpPr>
          <p:cNvPr id="3" name="Content Placeholder 2"/>
          <p:cNvSpPr>
            <a:spLocks noGrp="1"/>
          </p:cNvSpPr>
          <p:nvPr>
            <p:ph idx="1"/>
          </p:nvPr>
        </p:nvSpPr>
        <p:spPr>
          <a:xfrm>
            <a:off x="457200" y="1200151"/>
            <a:ext cx="3703469" cy="3394472"/>
          </a:xfrm>
        </p:spPr>
        <p:txBody>
          <a:bodyPr/>
          <a:lstStyle/>
          <a:p>
            <a:pPr marL="0" indent="0">
              <a:buNone/>
            </a:pPr>
            <a:r>
              <a:rPr lang="en-US" dirty="0" smtClean="0"/>
              <a:t>This </a:t>
            </a:r>
            <a:r>
              <a:rPr lang="en-US" dirty="0"/>
              <a:t>righteousness is given through faith in Jesus Christ to all who believe.</a:t>
            </a:r>
          </a:p>
          <a:p>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37778" y="0"/>
            <a:ext cx="5713027" cy="5143500"/>
          </a:xfrm>
          <a:prstGeom prst="rect">
            <a:avLst/>
          </a:prstGeom>
        </p:spPr>
      </p:pic>
    </p:spTree>
    <p:extLst>
      <p:ext uri="{BB962C8B-B14F-4D97-AF65-F5344CB8AC3E}">
        <p14:creationId xmlns:p14="http://schemas.microsoft.com/office/powerpoint/2010/main" val="845301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775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1212" y="154375"/>
            <a:ext cx="4336077" cy="4792648"/>
          </a:xfrm>
        </p:spPr>
        <p:txBody>
          <a:bodyPr>
            <a:normAutofit lnSpcReduction="10000"/>
          </a:bodyPr>
          <a:lstStyle/>
          <a:p>
            <a:pPr marL="0" indent="0">
              <a:buNone/>
            </a:pPr>
            <a:r>
              <a:rPr lang="en-US" dirty="0" smtClean="0"/>
              <a:t>Ezekiel </a:t>
            </a:r>
            <a:r>
              <a:rPr lang="en-US" dirty="0"/>
              <a:t>36:26-27</a:t>
            </a:r>
          </a:p>
          <a:p>
            <a:pPr marL="457200" lvl="1" indent="0">
              <a:buNone/>
            </a:pPr>
            <a:r>
              <a:rPr lang="en-US" dirty="0" smtClean="0"/>
              <a:t>I </a:t>
            </a:r>
            <a:r>
              <a:rPr lang="en-US" dirty="0"/>
              <a:t>will give you a new heart and put a new spirit in you; I will remove from you your heart of stone and give you a heart of flesh. </a:t>
            </a:r>
            <a:r>
              <a:rPr lang="en-US" dirty="0" smtClean="0"/>
              <a:t>And </a:t>
            </a:r>
            <a:r>
              <a:rPr lang="en-US" dirty="0"/>
              <a:t>I will put my Spirit in you and </a:t>
            </a:r>
            <a:r>
              <a:rPr lang="en-US" b="1" u="sng" dirty="0"/>
              <a:t>move you to follow my decrees and be careful to keep my laws</a:t>
            </a:r>
            <a:r>
              <a:rPr lang="en-US" dirty="0"/>
              <a:t>.</a:t>
            </a:r>
          </a:p>
          <a:p>
            <a:pPr marL="0" indent="0">
              <a:buNone/>
            </a:pPr>
            <a:endParaRPr lang="en-US"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67616" y="0"/>
            <a:ext cx="4576384" cy="5143500"/>
          </a:xfrm>
          <a:prstGeom prst="rect">
            <a:avLst/>
          </a:prstGeom>
        </p:spPr>
      </p:pic>
    </p:spTree>
    <p:extLst>
      <p:ext uri="{BB962C8B-B14F-4D97-AF65-F5344CB8AC3E}">
        <p14:creationId xmlns:p14="http://schemas.microsoft.com/office/powerpoint/2010/main" val="2126884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540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085" y="217764"/>
            <a:ext cx="8432459" cy="4778378"/>
          </a:xfrm>
        </p:spPr>
        <p:txBody>
          <a:bodyPr>
            <a:normAutofit/>
          </a:bodyPr>
          <a:lstStyle/>
          <a:p>
            <a:pPr marL="0" lvl="0" indent="0">
              <a:buNone/>
            </a:pPr>
            <a:r>
              <a:rPr lang="en-US" sz="4400" dirty="0"/>
              <a:t>Jesus </a:t>
            </a:r>
            <a:r>
              <a:rPr lang="en-US" sz="4400" dirty="0" smtClean="0"/>
              <a:t>Transforms </a:t>
            </a:r>
            <a:r>
              <a:rPr lang="en-US" sz="4400" dirty="0"/>
              <a:t>his </a:t>
            </a:r>
            <a:r>
              <a:rPr lang="en-US" sz="4400" dirty="0" smtClean="0"/>
              <a:t>Disciples </a:t>
            </a:r>
            <a:r>
              <a:rPr lang="en-US" sz="4400" dirty="0"/>
              <a:t>from C</a:t>
            </a:r>
            <a:r>
              <a:rPr lang="en-US" sz="4400" dirty="0" smtClean="0"/>
              <a:t>ovenant-Breakers </a:t>
            </a:r>
            <a:r>
              <a:rPr lang="en-US" sz="4400" dirty="0"/>
              <a:t>into Covenant-Keepers.</a:t>
            </a:r>
          </a:p>
          <a:p>
            <a:pPr marL="0" indent="0">
              <a:buNone/>
            </a:pPr>
            <a:endParaRPr lang="en-US" sz="4400" dirty="0" smtClean="0"/>
          </a:p>
        </p:txBody>
      </p:sp>
    </p:spTree>
    <p:extLst>
      <p:ext uri="{BB962C8B-B14F-4D97-AF65-F5344CB8AC3E}">
        <p14:creationId xmlns:p14="http://schemas.microsoft.com/office/powerpoint/2010/main" val="3932750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085" y="217764"/>
            <a:ext cx="8432459" cy="4778378"/>
          </a:xfrm>
        </p:spPr>
        <p:txBody>
          <a:bodyPr>
            <a:normAutofit/>
          </a:bodyPr>
          <a:lstStyle/>
          <a:p>
            <a:pPr marL="0" lvl="0" indent="0">
              <a:buNone/>
            </a:pPr>
            <a:r>
              <a:rPr lang="en-US" sz="4400" dirty="0"/>
              <a:t>Jesus </a:t>
            </a:r>
            <a:r>
              <a:rPr lang="en-US" sz="4400" dirty="0" smtClean="0"/>
              <a:t>Transforms </a:t>
            </a:r>
            <a:r>
              <a:rPr lang="en-US" sz="4400" dirty="0"/>
              <a:t>his </a:t>
            </a:r>
            <a:r>
              <a:rPr lang="en-US" sz="4400" dirty="0" smtClean="0"/>
              <a:t>Disciples </a:t>
            </a:r>
            <a:r>
              <a:rPr lang="en-US" sz="4400" dirty="0"/>
              <a:t>from C</a:t>
            </a:r>
            <a:r>
              <a:rPr lang="en-US" sz="4400" dirty="0" smtClean="0"/>
              <a:t>ovenant-Breakers </a:t>
            </a:r>
            <a:r>
              <a:rPr lang="en-US" sz="4400" dirty="0"/>
              <a:t>into Covenant-Keepers.</a:t>
            </a:r>
          </a:p>
          <a:p>
            <a:pPr marL="0" indent="0">
              <a:buNone/>
            </a:pPr>
            <a:endParaRPr lang="en-US" sz="4400" dirty="0" smtClean="0"/>
          </a:p>
          <a:p>
            <a:pPr marL="0" indent="0">
              <a:buNone/>
            </a:pPr>
            <a:r>
              <a:rPr lang="en-US" sz="4400" dirty="0" smtClean="0"/>
              <a:t>The Life of the Christian is Becoming Who God Already Declares Us to Be.</a:t>
            </a:r>
            <a:endParaRPr lang="en-US" sz="4400" dirty="0"/>
          </a:p>
        </p:txBody>
      </p:sp>
    </p:spTree>
    <p:extLst>
      <p:ext uri="{BB962C8B-B14F-4D97-AF65-F5344CB8AC3E}">
        <p14:creationId xmlns:p14="http://schemas.microsoft.com/office/powerpoint/2010/main" val="2968395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243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81646" y="2198762"/>
            <a:ext cx="4562353" cy="2942198"/>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10"/>
            <a:ext cx="4581647" cy="2571752"/>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568242"/>
            <a:ext cx="4581646" cy="2575257"/>
          </a:xfrm>
          <a:prstGeom prst="rect">
            <a:avLst/>
          </a:prstGeom>
        </p:spPr>
      </p:pic>
      <p:pic>
        <p:nvPicPr>
          <p:cNvPr id="9" name="Picture 8" descr="Screen Shot 2016-01-23 at 10.18.04 A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81646" y="0"/>
            <a:ext cx="4562353" cy="2568242"/>
          </a:xfrm>
          <a:prstGeom prst="rect">
            <a:avLst/>
          </a:prstGeom>
        </p:spPr>
      </p:pic>
    </p:spTree>
    <p:extLst>
      <p:ext uri="{BB962C8B-B14F-4D97-AF65-F5344CB8AC3E}">
        <p14:creationId xmlns:p14="http://schemas.microsoft.com/office/powerpoint/2010/main" val="3357409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742950" indent="-742950">
              <a:buFont typeface="+mj-lt"/>
              <a:buAutoNum type="arabicPeriod"/>
            </a:pPr>
            <a:r>
              <a:rPr lang="en-US" dirty="0" smtClean="0"/>
              <a:t>Jesus directly confronts our relational sins</a:t>
            </a:r>
            <a:endParaRPr lang="en-US" dirty="0"/>
          </a:p>
        </p:txBody>
      </p:sp>
    </p:spTree>
    <p:extLst>
      <p:ext uri="{BB962C8B-B14F-4D97-AF65-F5344CB8AC3E}">
        <p14:creationId xmlns:p14="http://schemas.microsoft.com/office/powerpoint/2010/main" val="691674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Adultery</a:t>
            </a:r>
            <a:endParaRPr lang="en-US" dirty="0"/>
          </a:p>
        </p:txBody>
      </p:sp>
      <p:sp>
        <p:nvSpPr>
          <p:cNvPr id="3" name="Content Placeholder 2"/>
          <p:cNvSpPr>
            <a:spLocks noGrp="1"/>
          </p:cNvSpPr>
          <p:nvPr>
            <p:ph idx="1"/>
          </p:nvPr>
        </p:nvSpPr>
        <p:spPr/>
        <p:txBody>
          <a:bodyPr>
            <a:normAutofit/>
          </a:bodyPr>
          <a:lstStyle/>
          <a:p>
            <a:r>
              <a:rPr lang="en-US" sz="4000" dirty="0" smtClean="0"/>
              <a:t>Matthew 5:27</a:t>
            </a:r>
          </a:p>
          <a:p>
            <a:pPr lvl="1"/>
            <a:r>
              <a:rPr lang="en-US" sz="3600" dirty="0" smtClean="0"/>
              <a:t>You </a:t>
            </a:r>
            <a:r>
              <a:rPr lang="en-US" sz="3600" dirty="0"/>
              <a:t>have heard that it was said, ‘You shall not commit adultery.</a:t>
            </a:r>
            <a:r>
              <a:rPr lang="en-US" sz="3600" dirty="0" smtClean="0"/>
              <a:t>’</a:t>
            </a:r>
            <a:endParaRPr lang="en-US" sz="3600" dirty="0"/>
          </a:p>
        </p:txBody>
      </p:sp>
    </p:spTree>
    <p:extLst>
      <p:ext uri="{BB962C8B-B14F-4D97-AF65-F5344CB8AC3E}">
        <p14:creationId xmlns:p14="http://schemas.microsoft.com/office/powerpoint/2010/main" val="1665744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Divorce</a:t>
            </a:r>
            <a:endParaRPr lang="en-US" dirty="0"/>
          </a:p>
        </p:txBody>
      </p:sp>
      <p:sp>
        <p:nvSpPr>
          <p:cNvPr id="3" name="Content Placeholder 2"/>
          <p:cNvSpPr>
            <a:spLocks noGrp="1"/>
          </p:cNvSpPr>
          <p:nvPr>
            <p:ph idx="1"/>
          </p:nvPr>
        </p:nvSpPr>
        <p:spPr/>
        <p:txBody>
          <a:bodyPr>
            <a:normAutofit/>
          </a:bodyPr>
          <a:lstStyle/>
          <a:p>
            <a:pPr marL="342900" lvl="2" indent="-342900"/>
            <a:r>
              <a:rPr lang="en-US" sz="4000" dirty="0" smtClean="0"/>
              <a:t>Matthew 5:31</a:t>
            </a:r>
          </a:p>
          <a:p>
            <a:pPr marL="800100" lvl="3" indent="-342900"/>
            <a:r>
              <a:rPr lang="en-US" sz="3600" dirty="0" smtClean="0"/>
              <a:t>It </a:t>
            </a:r>
            <a:r>
              <a:rPr lang="en-US" sz="3600" dirty="0"/>
              <a:t>has been said, ‘Anyone who divorces his wife must give her a certificate of divorce.</a:t>
            </a:r>
            <a:r>
              <a:rPr lang="en-US" sz="3600" dirty="0" smtClean="0"/>
              <a:t>’</a:t>
            </a:r>
            <a:endParaRPr lang="en-US" sz="3600" dirty="0"/>
          </a:p>
        </p:txBody>
      </p:sp>
    </p:spTree>
    <p:extLst>
      <p:ext uri="{BB962C8B-B14F-4D97-AF65-F5344CB8AC3E}">
        <p14:creationId xmlns:p14="http://schemas.microsoft.com/office/powerpoint/2010/main" val="534082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Oath-Breaking</a:t>
            </a:r>
            <a:endParaRPr lang="en-US" dirty="0"/>
          </a:p>
        </p:txBody>
      </p:sp>
      <p:sp>
        <p:nvSpPr>
          <p:cNvPr id="3" name="Content Placeholder 2"/>
          <p:cNvSpPr>
            <a:spLocks noGrp="1"/>
          </p:cNvSpPr>
          <p:nvPr>
            <p:ph idx="1"/>
          </p:nvPr>
        </p:nvSpPr>
        <p:spPr/>
        <p:txBody>
          <a:bodyPr>
            <a:normAutofit/>
          </a:bodyPr>
          <a:lstStyle/>
          <a:p>
            <a:r>
              <a:rPr lang="en-US" sz="4000" dirty="0" smtClean="0"/>
              <a:t>Matthew 5:33</a:t>
            </a:r>
          </a:p>
          <a:p>
            <a:pPr lvl="1"/>
            <a:r>
              <a:rPr lang="en-US" sz="3600" dirty="0" smtClean="0"/>
              <a:t>Again</a:t>
            </a:r>
            <a:r>
              <a:rPr lang="en-US" sz="3600" dirty="0"/>
              <a:t>, you have heard that it was said to the people long ago, ‘Do not break your oath, but fulfill to the Lord the vows you have made.</a:t>
            </a:r>
            <a:r>
              <a:rPr lang="en-US" sz="3600" dirty="0" smtClean="0"/>
              <a:t>’</a:t>
            </a:r>
            <a:endParaRPr lang="en-US" sz="3600" dirty="0"/>
          </a:p>
        </p:txBody>
      </p:sp>
    </p:spTree>
    <p:extLst>
      <p:ext uri="{BB962C8B-B14F-4D97-AF65-F5344CB8AC3E}">
        <p14:creationId xmlns:p14="http://schemas.microsoft.com/office/powerpoint/2010/main" val="1935061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815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lvl="1" indent="-742950">
              <a:buFont typeface="+mj-lt"/>
              <a:buAutoNum type="arabicPeriod"/>
            </a:pPr>
            <a:r>
              <a:rPr lang="en-US" sz="3200" dirty="0" smtClean="0">
                <a:solidFill>
                  <a:schemeClr val="bg1">
                    <a:lumMod val="50000"/>
                  </a:schemeClr>
                </a:solidFill>
              </a:rPr>
              <a:t>Jesus </a:t>
            </a:r>
            <a:r>
              <a:rPr lang="en-US" sz="3200" dirty="0">
                <a:solidFill>
                  <a:schemeClr val="bg1">
                    <a:lumMod val="50000"/>
                  </a:schemeClr>
                </a:solidFill>
              </a:rPr>
              <a:t>directly confronts our relational sins</a:t>
            </a:r>
          </a:p>
          <a:p>
            <a:pPr lvl="1" indent="-742950">
              <a:buFont typeface="+mj-lt"/>
              <a:buAutoNum type="arabicPeriod"/>
            </a:pPr>
            <a:r>
              <a:rPr lang="en-US" sz="3200" dirty="0" smtClean="0"/>
              <a:t>Jesus </a:t>
            </a:r>
            <a:r>
              <a:rPr lang="en-US" sz="3200" dirty="0"/>
              <a:t>i</a:t>
            </a:r>
            <a:r>
              <a:rPr lang="en-US" sz="3200" dirty="0" smtClean="0"/>
              <a:t>ntensifies </a:t>
            </a:r>
            <a:r>
              <a:rPr lang="en-US" sz="3200" dirty="0"/>
              <a:t>t</a:t>
            </a:r>
            <a:r>
              <a:rPr lang="en-US" sz="3200" dirty="0" smtClean="0"/>
              <a:t>he </a:t>
            </a:r>
            <a:r>
              <a:rPr lang="en-US" sz="3200" dirty="0"/>
              <a:t>s</a:t>
            </a:r>
            <a:r>
              <a:rPr lang="en-US" sz="3200" dirty="0" smtClean="0"/>
              <a:t>tandard</a:t>
            </a:r>
            <a:endParaRPr lang="en-US" sz="3600" dirty="0"/>
          </a:p>
        </p:txBody>
      </p:sp>
    </p:spTree>
    <p:extLst>
      <p:ext uri="{BB962C8B-B14F-4D97-AF65-F5344CB8AC3E}">
        <p14:creationId xmlns:p14="http://schemas.microsoft.com/office/powerpoint/2010/main" val="4287438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578</TotalTime>
  <Words>521</Words>
  <Application>Microsoft Macintosh PowerPoint</Application>
  <PresentationFormat>On-screen Show (16:9)</PresentationFormat>
  <Paragraphs>65</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Adultery</vt:lpstr>
      <vt:lpstr>Divorce</vt:lpstr>
      <vt:lpstr>Oath-Breaking</vt:lpstr>
      <vt:lpstr>PowerPoint Presentation</vt:lpstr>
      <vt:lpstr>PowerPoint Presentation</vt:lpstr>
      <vt:lpstr>Adultery  Lust</vt:lpstr>
      <vt:lpstr>Divorce  Covenant Breaking</vt:lpstr>
      <vt:lpstr>Oath-Breaking  Habitual Lying</vt:lpstr>
      <vt:lpstr>PowerPoint Presentation</vt:lpstr>
      <vt:lpstr>PowerPoint Presentation</vt:lpstr>
      <vt:lpstr>Fighting Against Sin</vt:lpstr>
      <vt:lpstr>Not Just Resisting Lust</vt:lpstr>
      <vt:lpstr>Holy Perfection</vt:lpstr>
      <vt:lpstr>Practicing Righteousness</vt:lpstr>
      <vt:lpstr>PowerPoint Presentation</vt:lpstr>
      <vt:lpstr>2 Corinthians 5:21</vt:lpstr>
      <vt:lpstr>Colossians 2:13-14a</vt:lpstr>
      <vt:lpstr>PowerPoint Presentation</vt:lpstr>
      <vt:lpstr>Romans 3:22</vt:lpstr>
      <vt:lpstr>PowerPoint Presentation</vt:lpstr>
      <vt:lpstr>PowerPoint Presentation</vt:lpstr>
      <vt:lpstr>PowerPoint Presentation</vt:lpstr>
      <vt:lpstr>PowerPoint Presentation</vt:lpstr>
      <vt:lpstr>PowerPoint Presentation</vt:lpstr>
      <vt:lpstr>PowerPoint Presentation</vt:lpstr>
    </vt:vector>
  </TitlesOfParts>
  <Company>Leidos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Courtemanche</dc:creator>
  <cp:lastModifiedBy>Anthony Courtemanche</cp:lastModifiedBy>
  <cp:revision>59</cp:revision>
  <dcterms:created xsi:type="dcterms:W3CDTF">2015-10-28T23:45:43Z</dcterms:created>
  <dcterms:modified xsi:type="dcterms:W3CDTF">2016-01-23T17:23:56Z</dcterms:modified>
</cp:coreProperties>
</file>