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defaultTextStyle>
    <a:defPPr>
      <a:defRPr lang="en-US">
        <a:uFillTx/>
      </a:defRPr>
    </a:defPPr>
    <a:lvl1pPr marL="0" algn="l" defTabSz="457200" rtl="0" eaLnBrk="1" latinLnBrk="0" hangingPunct="1">
      <a:defRPr sz="1800" kern="1200">
        <a:solidFill>
          <a:schemeClr val="tx1"/>
        </a:solidFill>
        <a:uFillTx/>
        <a:latin typeface="+mn-lt"/>
        <a:ea typeface="+mn-ea"/>
        <a:cs typeface="+mn-cs"/>
      </a:defRPr>
    </a:lvl1pPr>
    <a:lvl2pPr marL="457200" algn="l" defTabSz="457200" rtl="0" eaLnBrk="1" latinLnBrk="0" hangingPunct="1">
      <a:defRPr sz="1800" kern="1200">
        <a:solidFill>
          <a:schemeClr val="tx1"/>
        </a:solidFill>
        <a:uFillTx/>
        <a:latin typeface="+mn-lt"/>
        <a:ea typeface="+mn-ea"/>
        <a:cs typeface="+mn-cs"/>
      </a:defRPr>
    </a:lvl2pPr>
    <a:lvl3pPr marL="914400" algn="l" defTabSz="457200" rtl="0" eaLnBrk="1" latinLnBrk="0" hangingPunct="1">
      <a:defRPr sz="1800" kern="1200">
        <a:solidFill>
          <a:schemeClr val="tx1"/>
        </a:solidFill>
        <a:uFillTx/>
        <a:latin typeface="+mn-lt"/>
        <a:ea typeface="+mn-ea"/>
        <a:cs typeface="+mn-cs"/>
      </a:defRPr>
    </a:lvl3pPr>
    <a:lvl4pPr marL="1371600" algn="l" defTabSz="457200" rtl="0" eaLnBrk="1" latinLnBrk="0" hangingPunct="1">
      <a:defRPr sz="1800" kern="1200">
        <a:solidFill>
          <a:schemeClr val="tx1"/>
        </a:solidFill>
        <a:uFillTx/>
        <a:latin typeface="+mn-lt"/>
        <a:ea typeface="+mn-ea"/>
        <a:cs typeface="+mn-cs"/>
      </a:defRPr>
    </a:lvl4pPr>
    <a:lvl5pPr marL="1828800" algn="l" defTabSz="457200" rtl="0" eaLnBrk="1" latinLnBrk="0" hangingPunct="1">
      <a:defRPr sz="1800" kern="1200">
        <a:solidFill>
          <a:schemeClr val="tx1"/>
        </a:solidFill>
        <a:uFillTx/>
        <a:latin typeface="+mn-lt"/>
        <a:ea typeface="+mn-ea"/>
        <a:cs typeface="+mn-cs"/>
      </a:defRPr>
    </a:lvl5pPr>
    <a:lvl6pPr marL="2286000" algn="l" defTabSz="457200" rtl="0" eaLnBrk="1" latinLnBrk="0" hangingPunct="1">
      <a:defRPr sz="1800" kern="1200">
        <a:solidFill>
          <a:schemeClr val="tx1"/>
        </a:solidFill>
        <a:uFillTx/>
        <a:latin typeface="+mn-lt"/>
        <a:ea typeface="+mn-ea"/>
        <a:cs typeface="+mn-cs"/>
      </a:defRPr>
    </a:lvl6pPr>
    <a:lvl7pPr marL="2743200" algn="l" defTabSz="457200" rtl="0" eaLnBrk="1" latinLnBrk="0" hangingPunct="1">
      <a:defRPr sz="1800" kern="1200">
        <a:solidFill>
          <a:schemeClr val="tx1"/>
        </a:solidFill>
        <a:uFillTx/>
        <a:latin typeface="+mn-lt"/>
        <a:ea typeface="+mn-ea"/>
        <a:cs typeface="+mn-cs"/>
      </a:defRPr>
    </a:lvl7pPr>
    <a:lvl8pPr marL="3200400" algn="l" defTabSz="457200" rtl="0" eaLnBrk="1" latinLnBrk="0" hangingPunct="1">
      <a:defRPr sz="1800" kern="1200">
        <a:solidFill>
          <a:schemeClr val="tx1"/>
        </a:solidFill>
        <a:uFillTx/>
        <a:latin typeface="+mn-lt"/>
        <a:ea typeface="+mn-ea"/>
        <a:cs typeface="+mn-cs"/>
      </a:defRPr>
    </a:lvl8pPr>
    <a:lvl9pPr marL="3657600" algn="l" defTabSz="457200" rtl="0" eaLnBrk="1" latinLnBrk="0" hangingPunct="1">
      <a:defRPr sz="1800" kern="1200">
        <a:solidFill>
          <a:schemeClr val="tx1"/>
        </a:solidFill>
        <a:uFillTx/>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p:restoredLeft sz="27943" autoAdjust="0"/>
    <p:restoredTop sz="94660"/>
  </p:normalViewPr>
  <p:slideViewPr>
    <p:cSldViewPr snapToGrid="0" snapToObjects="1">
      <p:cViewPr varScale="1">
        <p:scale>
          <a:sx n="165" d="100"/>
          <a:sy n="165" d="100"/>
        </p:scale>
        <p:origin x="-104" y="-116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uFillTx/>
              </a:defRPr>
            </a:lvl1pPr>
          </a:lstStyle>
          <a:p>
            <a:endParaRPr lang="en-US">
              <a:uFillTx/>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uFillTx/>
              </a:defRPr>
            </a:lvl1pPr>
          </a:lstStyle>
          <a:p>
            <a:fld id="{29B53370-5365-074E-B71C-C91464A2CEF6}" type="datetimeFigureOut">
              <a:rPr lang="en-US" smtClean="0">
                <a:uFillTx/>
              </a:rPr>
              <a:t>6/16/16</a:t>
            </a:fld>
            <a:endParaRPr lang="en-US">
              <a:uFillTx/>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uFillTx/>
              </a:defRPr>
            </a:lvl1pPr>
          </a:lstStyle>
          <a:p>
            <a:endParaRPr lang="en-US">
              <a:uFillTx/>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uFillTx/>
              </a:defRPr>
            </a:lvl1pPr>
          </a:lstStyle>
          <a:p>
            <a:fld id="{93251AEA-4550-514F-9AB2-C302D45FCC57}" type="slidenum">
              <a:rPr lang="en-US" smtClean="0">
                <a:uFillTx/>
              </a:rPr>
              <a:t>‹#›</a:t>
            </a:fld>
            <a:endParaRPr lang="en-US">
              <a:uFillTx/>
            </a:endParaRPr>
          </a:p>
        </p:txBody>
      </p:sp>
    </p:spTree>
    <p:extLst>
      <p:ext uri="{BB962C8B-B14F-4D97-AF65-F5344CB8AC3E}">
        <p14:creationId xmlns:p14="http://schemas.microsoft.com/office/powerpoint/2010/main" val="13705315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uFillTx/>
              </a:defRPr>
            </a:lvl1pPr>
          </a:lstStyle>
          <a:p>
            <a:endParaRPr lang="en-US">
              <a:uFillTx/>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uFillTx/>
              </a:defRPr>
            </a:lvl1pPr>
          </a:lstStyle>
          <a:p>
            <a:fld id="{A3C0508A-CC95-4C44-8451-31E5B3D01633}" type="datetimeFigureOut">
              <a:rPr lang="en-US" smtClean="0">
                <a:uFillTx/>
              </a:rPr>
              <a:t>6/16/16</a:t>
            </a:fld>
            <a:endParaRPr lang="en-US">
              <a:uFillTx/>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srgbClr val="000000"/>
            </a:solidFill>
          </a:ln>
        </p:spPr>
        <p:txBody>
          <a:bodyPr vert="horz" lIns="91440" tIns="45720" rIns="91440" bIns="45720" rtlCol="0" anchor="ctr"/>
          <a:lstStyle/>
          <a:p>
            <a:endParaRPr lang="en-US">
              <a:uFillTx/>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uFillTx/>
              </a:defRPr>
            </a:lvl1pPr>
          </a:lstStyle>
          <a:p>
            <a:endParaRPr lang="en-US">
              <a:uFillTx/>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uFillTx/>
              </a:defRPr>
            </a:lvl1pPr>
          </a:lstStyle>
          <a:p>
            <a:fld id="{06188F30-68FA-AB47-8C38-F63F8DAADB4E}" type="slidenum">
              <a:rPr lang="en-US" smtClean="0">
                <a:uFillTx/>
              </a:rPr>
              <a:t>‹#›</a:t>
            </a:fld>
            <a:endParaRPr lang="en-US">
              <a:uFillTx/>
            </a:endParaRPr>
          </a:p>
        </p:txBody>
      </p:sp>
    </p:spTree>
    <p:extLst>
      <p:ext uri="{BB962C8B-B14F-4D97-AF65-F5344CB8AC3E}">
        <p14:creationId xmlns:p14="http://schemas.microsoft.com/office/powerpoint/2010/main" val="206860137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uFillTx/>
        <a:latin typeface="+mn-lt"/>
        <a:ea typeface="+mn-ea"/>
        <a:cs typeface="+mn-cs"/>
      </a:defRPr>
    </a:lvl1pPr>
    <a:lvl2pPr marL="457200" algn="l" defTabSz="457200" rtl="0" eaLnBrk="1" latinLnBrk="0" hangingPunct="1">
      <a:defRPr sz="1200" kern="1200">
        <a:solidFill>
          <a:schemeClr val="tx1"/>
        </a:solidFill>
        <a:uFillTx/>
        <a:latin typeface="+mn-lt"/>
        <a:ea typeface="+mn-ea"/>
        <a:cs typeface="+mn-cs"/>
      </a:defRPr>
    </a:lvl2pPr>
    <a:lvl3pPr marL="914400" algn="l" defTabSz="457200" rtl="0" eaLnBrk="1" latinLnBrk="0" hangingPunct="1">
      <a:defRPr sz="1200" kern="1200">
        <a:solidFill>
          <a:schemeClr val="tx1"/>
        </a:solidFill>
        <a:uFillTx/>
        <a:latin typeface="+mn-lt"/>
        <a:ea typeface="+mn-ea"/>
        <a:cs typeface="+mn-cs"/>
      </a:defRPr>
    </a:lvl3pPr>
    <a:lvl4pPr marL="1371600" algn="l" defTabSz="457200" rtl="0" eaLnBrk="1" latinLnBrk="0" hangingPunct="1">
      <a:defRPr sz="1200" kern="1200">
        <a:solidFill>
          <a:schemeClr val="tx1"/>
        </a:solidFill>
        <a:uFillTx/>
        <a:latin typeface="+mn-lt"/>
        <a:ea typeface="+mn-ea"/>
        <a:cs typeface="+mn-cs"/>
      </a:defRPr>
    </a:lvl4pPr>
    <a:lvl5pPr marL="1828800" algn="l" defTabSz="457200" rtl="0" eaLnBrk="1" latinLnBrk="0" hangingPunct="1">
      <a:defRPr sz="1200" kern="1200">
        <a:solidFill>
          <a:schemeClr val="tx1"/>
        </a:solidFill>
        <a:uFillTx/>
        <a:latin typeface="+mn-lt"/>
        <a:ea typeface="+mn-ea"/>
        <a:cs typeface="+mn-cs"/>
      </a:defRPr>
    </a:lvl5pPr>
    <a:lvl6pPr marL="2286000" algn="l" defTabSz="457200" rtl="0" eaLnBrk="1" latinLnBrk="0" hangingPunct="1">
      <a:defRPr sz="1200" kern="1200">
        <a:solidFill>
          <a:schemeClr val="tx1"/>
        </a:solidFill>
        <a:uFillTx/>
        <a:latin typeface="+mn-lt"/>
        <a:ea typeface="+mn-ea"/>
        <a:cs typeface="+mn-cs"/>
      </a:defRPr>
    </a:lvl6pPr>
    <a:lvl7pPr marL="2743200" algn="l" defTabSz="457200" rtl="0" eaLnBrk="1" latinLnBrk="0" hangingPunct="1">
      <a:defRPr sz="1200" kern="1200">
        <a:solidFill>
          <a:schemeClr val="tx1"/>
        </a:solidFill>
        <a:uFillTx/>
        <a:latin typeface="+mn-lt"/>
        <a:ea typeface="+mn-ea"/>
        <a:cs typeface="+mn-cs"/>
      </a:defRPr>
    </a:lvl7pPr>
    <a:lvl8pPr marL="3200400" algn="l" defTabSz="457200" rtl="0" eaLnBrk="1" latinLnBrk="0" hangingPunct="1">
      <a:defRPr sz="1200" kern="1200">
        <a:solidFill>
          <a:schemeClr val="tx1"/>
        </a:solidFill>
        <a:uFillTx/>
        <a:latin typeface="+mn-lt"/>
        <a:ea typeface="+mn-ea"/>
        <a:cs typeface="+mn-cs"/>
      </a:defRPr>
    </a:lvl8pPr>
    <a:lvl9pPr marL="3657600" algn="l" defTabSz="457200" rtl="0" eaLnBrk="1" latinLnBrk="0" hangingPunct="1">
      <a:defRPr sz="1200" kern="1200">
        <a:solidFill>
          <a:schemeClr val="tx1"/>
        </a:solidFill>
        <a:uFillTx/>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5"/>
            <a:ext cx="7772400" cy="1102519"/>
          </a:xfrm>
        </p:spPr>
        <p:txBody>
          <a:bodyPr/>
          <a:lstStyle/>
          <a:p>
            <a:r>
              <a:rPr lang="en-US" smtClean="0">
                <a:uFillTx/>
              </a:rPr>
              <a:t>Click to edit Master title style</a:t>
            </a:r>
            <a:endParaRPr lang="en-US">
              <a:uFillTx/>
            </a:endParaRP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uFillTx/>
              </a:defRPr>
            </a:lvl1pPr>
            <a:lvl2pPr marL="457200" indent="0" algn="ctr">
              <a:buNone/>
              <a:defRPr>
                <a:solidFill>
                  <a:schemeClr val="tx1">
                    <a:tint val="75000"/>
                  </a:schemeClr>
                </a:solidFill>
                <a:uFillTx/>
              </a:defRPr>
            </a:lvl2pPr>
            <a:lvl3pPr marL="914400" indent="0" algn="ctr">
              <a:buNone/>
              <a:defRPr>
                <a:solidFill>
                  <a:schemeClr val="tx1">
                    <a:tint val="75000"/>
                  </a:schemeClr>
                </a:solidFill>
                <a:uFillTx/>
              </a:defRPr>
            </a:lvl3pPr>
            <a:lvl4pPr marL="1371600" indent="0" algn="ctr">
              <a:buNone/>
              <a:defRPr>
                <a:solidFill>
                  <a:schemeClr val="tx1">
                    <a:tint val="75000"/>
                  </a:schemeClr>
                </a:solidFill>
                <a:uFillTx/>
              </a:defRPr>
            </a:lvl4pPr>
            <a:lvl5pPr marL="1828800" indent="0" algn="ctr">
              <a:buNone/>
              <a:defRPr>
                <a:solidFill>
                  <a:schemeClr val="tx1">
                    <a:tint val="75000"/>
                  </a:schemeClr>
                </a:solidFill>
                <a:uFillTx/>
              </a:defRPr>
            </a:lvl5pPr>
            <a:lvl6pPr marL="2286000" indent="0" algn="ctr">
              <a:buNone/>
              <a:defRPr>
                <a:solidFill>
                  <a:schemeClr val="tx1">
                    <a:tint val="75000"/>
                  </a:schemeClr>
                </a:solidFill>
                <a:uFillTx/>
              </a:defRPr>
            </a:lvl6pPr>
            <a:lvl7pPr marL="2743200" indent="0" algn="ctr">
              <a:buNone/>
              <a:defRPr>
                <a:solidFill>
                  <a:schemeClr val="tx1">
                    <a:tint val="75000"/>
                  </a:schemeClr>
                </a:solidFill>
                <a:uFillTx/>
              </a:defRPr>
            </a:lvl7pPr>
            <a:lvl8pPr marL="3200400" indent="0" algn="ctr">
              <a:buNone/>
              <a:defRPr>
                <a:solidFill>
                  <a:schemeClr val="tx1">
                    <a:tint val="75000"/>
                  </a:schemeClr>
                </a:solidFill>
                <a:uFillTx/>
              </a:defRPr>
            </a:lvl8pPr>
            <a:lvl9pPr marL="3657600" indent="0" algn="ctr">
              <a:buNone/>
              <a:defRPr>
                <a:solidFill>
                  <a:schemeClr val="tx1">
                    <a:tint val="75000"/>
                  </a:schemeClr>
                </a:solidFill>
                <a:uFillTx/>
              </a:defRPr>
            </a:lvl9pPr>
          </a:lstStyle>
          <a:p>
            <a:r>
              <a:rPr lang="en-US" smtClean="0">
                <a:uFillTx/>
              </a:rPr>
              <a:t>Click to edit Master subtitle style</a:t>
            </a:r>
            <a:endParaRPr lang="en-US">
              <a:uFillTx/>
            </a:endParaRPr>
          </a:p>
        </p:txBody>
      </p:sp>
      <p:sp>
        <p:nvSpPr>
          <p:cNvPr id="4" name="Date Placeholder 3"/>
          <p:cNvSpPr>
            <a:spLocks noGrp="1"/>
          </p:cNvSpPr>
          <p:nvPr>
            <p:ph type="dt" sz="half" idx="10"/>
          </p:nvPr>
        </p:nvSpPr>
        <p:spPr/>
        <p:txBody>
          <a:bodyPr/>
          <a:lstStyle/>
          <a:p>
            <a:fld id="{2A3AF146-1AF5-964C-883D-D84AE21E90B1}" type="datetime1">
              <a:rPr lang="en-US" smtClean="0">
                <a:uFillTx/>
              </a:rPr>
              <a:t>6/16/16</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7EB01CAE-F407-BD43-A611-254CF1653CA3}" type="slidenum">
              <a:rPr lang="en-US" smtClean="0">
                <a:uFillTx/>
              </a:rPr>
              <a:t>‹#›</a:t>
            </a:fld>
            <a:endParaRPr lang="en-US">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Content Placeholder 2"/>
          <p:cNvSpPr>
            <a:spLocks noGrp="1"/>
          </p:cNvSpPr>
          <p:nvPr>
            <p:ph idx="1"/>
          </p:nvPr>
        </p:nvSpPr>
        <p:spPr/>
        <p:txBody>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10"/>
          </p:nvPr>
        </p:nvSpPr>
        <p:spPr/>
        <p:txBody>
          <a:bodyPr/>
          <a:lstStyle/>
          <a:p>
            <a:fld id="{6E99DBF8-11DB-034D-B6AE-D815E767A364}" type="datetime1">
              <a:rPr lang="en-US" smtClean="0">
                <a:uFillTx/>
              </a:rPr>
              <a:t>6/16/16</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7EB01CAE-F407-BD43-A611-254CF1653CA3}" type="slidenum">
              <a:rPr lang="en-US" smtClean="0">
                <a:uFillTx/>
              </a:rPr>
              <a:t>‹#›</a:t>
            </a:fld>
            <a:endParaRPr lang="en-US">
              <a:uFillTx/>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Date Placeholder 2"/>
          <p:cNvSpPr>
            <a:spLocks noGrp="1"/>
          </p:cNvSpPr>
          <p:nvPr>
            <p:ph type="dt" sz="half" idx="10"/>
          </p:nvPr>
        </p:nvSpPr>
        <p:spPr/>
        <p:txBody>
          <a:bodyPr/>
          <a:lstStyle/>
          <a:p>
            <a:fld id="{4685A0F9-732C-1440-A4E3-C0FDA2C6719D}" type="datetime1">
              <a:rPr lang="en-US" smtClean="0">
                <a:uFillTx/>
              </a:rPr>
              <a:t>6/16/16</a:t>
            </a:fld>
            <a:endParaRPr lang="en-US">
              <a:uFillTx/>
            </a:endParaRPr>
          </a:p>
        </p:txBody>
      </p:sp>
      <p:sp>
        <p:nvSpPr>
          <p:cNvPr id="4" name="Footer Placeholder 3"/>
          <p:cNvSpPr>
            <a:spLocks noGrp="1"/>
          </p:cNvSpPr>
          <p:nvPr>
            <p:ph type="ftr" sz="quarter" idx="11"/>
          </p:nvPr>
        </p:nvSpPr>
        <p:spPr/>
        <p:txBody>
          <a:bodyPr/>
          <a:lstStyle/>
          <a:p>
            <a:endParaRPr lang="en-US">
              <a:uFillTx/>
            </a:endParaRPr>
          </a:p>
        </p:txBody>
      </p:sp>
      <p:sp>
        <p:nvSpPr>
          <p:cNvPr id="5" name="Slide Number Placeholder 4"/>
          <p:cNvSpPr>
            <a:spLocks noGrp="1"/>
          </p:cNvSpPr>
          <p:nvPr>
            <p:ph type="sldNum" sz="quarter" idx="12"/>
          </p:nvPr>
        </p:nvSpPr>
        <p:spPr/>
        <p:txBody>
          <a:bodyPr/>
          <a:lstStyle/>
          <a:p>
            <a:fld id="{7EB01CAE-F407-BD43-A611-254CF1653CA3}" type="slidenum">
              <a:rPr lang="en-US" smtClean="0">
                <a:uFillTx/>
              </a:rPr>
              <a:t>‹#›</a:t>
            </a:fld>
            <a:endParaRPr lang="en-US">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B42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uFillTx/>
              </a:rPr>
              <a:t>Click to edit master title style</a:t>
            </a:r>
            <a:endParaRPr lang="en-US" dirty="0">
              <a:uFillTx/>
            </a:endParaRP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uFillTx/>
              </a:defRPr>
            </a:lvl1pPr>
          </a:lstStyle>
          <a:p>
            <a:fld id="{DD352158-DBDA-AD45-B5FA-7279BFF0C99D}" type="datetime1">
              <a:rPr lang="en-US" smtClean="0">
                <a:uFillTx/>
              </a:rPr>
              <a:t>6/16/16</a:t>
            </a:fld>
            <a:endParaRPr lang="en-US">
              <a:uFillTx/>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endParaRPr lang="en-US">
              <a:uFillTx/>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7EB01CAE-F407-BD43-A611-254CF1653CA3}" type="slidenum">
              <a:rPr lang="en-US" smtClean="0">
                <a:uFillTx/>
              </a:rPr>
              <a:t>‹#›</a:t>
            </a:fld>
            <a:endParaRPr lang="en-US">
              <a:uFillTx/>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ctr" defTabSz="457200" rtl="0" eaLnBrk="1" latinLnBrk="0" hangingPunct="1">
        <a:spcBef>
          <a:spcPct val="0"/>
        </a:spcBef>
        <a:buNone/>
        <a:defRPr sz="4400" kern="1200">
          <a:solidFill>
            <a:srgbClr val="FFFFFF"/>
          </a:solidFill>
          <a:uFillTx/>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FFFFFF"/>
          </a:solidFill>
          <a:uFillTx/>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FFFFFF"/>
          </a:solidFill>
          <a:uFillTx/>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FFFFFF"/>
          </a:solidFill>
          <a:uFillTx/>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FFFFFF"/>
          </a:solidFill>
          <a:uFillTx/>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uFillTx/>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9pPr>
    </p:bodyStyle>
    <p:otherStyle>
      <a:defPPr>
        <a:defRPr lang="en-US">
          <a:uFillTx/>
        </a:defRPr>
      </a:defPPr>
      <a:lvl1pPr marL="0" algn="l" defTabSz="457200" rtl="0" eaLnBrk="1" latinLnBrk="0" hangingPunct="1">
        <a:defRPr sz="1800" kern="1200">
          <a:solidFill>
            <a:schemeClr val="tx1"/>
          </a:solidFill>
          <a:uFillTx/>
          <a:latin typeface="+mn-lt"/>
          <a:ea typeface="+mn-ea"/>
          <a:cs typeface="+mn-cs"/>
        </a:defRPr>
      </a:lvl1pPr>
      <a:lvl2pPr marL="457200" algn="l" defTabSz="457200" rtl="0" eaLnBrk="1" latinLnBrk="0" hangingPunct="1">
        <a:defRPr sz="1800" kern="1200">
          <a:solidFill>
            <a:schemeClr val="tx1"/>
          </a:solidFill>
          <a:uFillTx/>
          <a:latin typeface="+mn-lt"/>
          <a:ea typeface="+mn-ea"/>
          <a:cs typeface="+mn-cs"/>
        </a:defRPr>
      </a:lvl2pPr>
      <a:lvl3pPr marL="914400" algn="l" defTabSz="457200" rtl="0" eaLnBrk="1" latinLnBrk="0" hangingPunct="1">
        <a:defRPr sz="1800" kern="1200">
          <a:solidFill>
            <a:schemeClr val="tx1"/>
          </a:solidFill>
          <a:uFillTx/>
          <a:latin typeface="+mn-lt"/>
          <a:ea typeface="+mn-ea"/>
          <a:cs typeface="+mn-cs"/>
        </a:defRPr>
      </a:lvl3pPr>
      <a:lvl4pPr marL="1371600" algn="l" defTabSz="457200" rtl="0" eaLnBrk="1" latinLnBrk="0" hangingPunct="1">
        <a:defRPr sz="1800" kern="1200">
          <a:solidFill>
            <a:schemeClr val="tx1"/>
          </a:solidFill>
          <a:uFillTx/>
          <a:latin typeface="+mn-lt"/>
          <a:ea typeface="+mn-ea"/>
          <a:cs typeface="+mn-cs"/>
        </a:defRPr>
      </a:lvl4pPr>
      <a:lvl5pPr marL="1828800" algn="l" defTabSz="457200" rtl="0" eaLnBrk="1" latinLnBrk="0" hangingPunct="1">
        <a:defRPr sz="1800" kern="1200">
          <a:solidFill>
            <a:schemeClr val="tx1"/>
          </a:solidFill>
          <a:uFillTx/>
          <a:latin typeface="+mn-lt"/>
          <a:ea typeface="+mn-ea"/>
          <a:cs typeface="+mn-cs"/>
        </a:defRPr>
      </a:lvl5pPr>
      <a:lvl6pPr marL="2286000" algn="l" defTabSz="457200" rtl="0" eaLnBrk="1" latinLnBrk="0" hangingPunct="1">
        <a:defRPr sz="1800" kern="1200">
          <a:solidFill>
            <a:schemeClr val="tx1"/>
          </a:solidFill>
          <a:uFillTx/>
          <a:latin typeface="+mn-lt"/>
          <a:ea typeface="+mn-ea"/>
          <a:cs typeface="+mn-cs"/>
        </a:defRPr>
      </a:lvl6pPr>
      <a:lvl7pPr marL="2743200" algn="l" defTabSz="457200" rtl="0" eaLnBrk="1" latinLnBrk="0" hangingPunct="1">
        <a:defRPr sz="1800" kern="1200">
          <a:solidFill>
            <a:schemeClr val="tx1"/>
          </a:solidFill>
          <a:uFillTx/>
          <a:latin typeface="+mn-lt"/>
          <a:ea typeface="+mn-ea"/>
          <a:cs typeface="+mn-cs"/>
        </a:defRPr>
      </a:lvl7pPr>
      <a:lvl8pPr marL="3200400" algn="l" defTabSz="457200" rtl="0" eaLnBrk="1" latinLnBrk="0" hangingPunct="1">
        <a:defRPr sz="1800" kern="1200">
          <a:solidFill>
            <a:schemeClr val="tx1"/>
          </a:solidFill>
          <a:uFillTx/>
          <a:latin typeface="+mn-lt"/>
          <a:ea typeface="+mn-ea"/>
          <a:cs typeface="+mn-cs"/>
        </a:defRPr>
      </a:lvl8pPr>
      <a:lvl9pPr marL="3657600" algn="l" defTabSz="4572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uFillTx/>
              </a:rPr>
              <a:t>Cornerstone Autonomy</a:t>
            </a:r>
            <a:endParaRPr lang="en-US" dirty="0">
              <a:solidFill>
                <a:schemeClr val="bg1"/>
              </a:solidFill>
              <a:uFillTx/>
            </a:endParaRPr>
          </a:p>
        </p:txBody>
      </p:sp>
      <p:sp>
        <p:nvSpPr>
          <p:cNvPr id="3" name="Subtitle 2"/>
          <p:cNvSpPr>
            <a:spLocks noGrp="1"/>
          </p:cNvSpPr>
          <p:nvPr>
            <p:ph type="subTitle" idx="1"/>
          </p:nvPr>
        </p:nvSpPr>
        <p:spPr>
          <a:xfrm>
            <a:off x="894755" y="2962871"/>
            <a:ext cx="7261775" cy="1491257"/>
          </a:xfrm>
        </p:spPr>
        <p:txBody>
          <a:bodyPr>
            <a:normAutofit/>
          </a:bodyPr>
          <a:lstStyle/>
          <a:p>
            <a:r>
              <a:rPr lang="en-US" dirty="0" smtClean="0">
                <a:uFillTx/>
              </a:rPr>
              <a:t>Anthony J. Courtemanche</a:t>
            </a:r>
          </a:p>
          <a:p>
            <a:r>
              <a:rPr lang="en-US" dirty="0" smtClean="0">
                <a:uFillTx/>
              </a:rPr>
              <a:t>6/11/2016</a:t>
            </a:r>
            <a:endParaRPr lang="en-US" dirty="0">
              <a:uFillTx/>
            </a:endParaRPr>
          </a:p>
        </p:txBody>
      </p:sp>
      <p:sp>
        <p:nvSpPr>
          <p:cNvPr id="4" name="Slide Number Placeholder 3"/>
          <p:cNvSpPr>
            <a:spLocks noGrp="1"/>
          </p:cNvSpPr>
          <p:nvPr>
            <p:ph type="sldNum" sz="quarter" idx="12"/>
          </p:nvPr>
        </p:nvSpPr>
        <p:spPr/>
        <p:txBody>
          <a:bodyPr/>
          <a:lstStyle/>
          <a:p>
            <a:fld id="{7EB01CAE-F407-BD43-A611-254CF1653CA3}" type="slidenum">
              <a:rPr lang="en-US" smtClean="0">
                <a:uFillTx/>
              </a:rPr>
              <a:t>1</a:t>
            </a:fld>
            <a:endParaRPr lang="en-US">
              <a:uFillTx/>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9 Marks of a Healthy Church (cont.)</a:t>
            </a:r>
            <a:endParaRPr lang="en-US" dirty="0">
              <a:uFillTx/>
            </a:endParaRPr>
          </a:p>
        </p:txBody>
      </p:sp>
      <p:sp>
        <p:nvSpPr>
          <p:cNvPr id="3" name="Content Placeholder 2"/>
          <p:cNvSpPr>
            <a:spLocks noGrp="1"/>
          </p:cNvSpPr>
          <p:nvPr>
            <p:ph idx="1"/>
          </p:nvPr>
        </p:nvSpPr>
        <p:spPr/>
        <p:txBody>
          <a:bodyPr>
            <a:normAutofit fontScale="92500" lnSpcReduction="20000"/>
          </a:bodyPr>
          <a:lstStyle/>
          <a:p>
            <a:pPr lvl="0"/>
            <a:r>
              <a:rPr lang="en-US" smtClean="0">
                <a:uFillTx/>
              </a:rPr>
              <a:t>Membership</a:t>
            </a:r>
          </a:p>
          <a:p>
            <a:pPr lvl="1"/>
            <a:r>
              <a:rPr lang="en-US" smtClean="0">
                <a:uFillTx/>
              </a:rPr>
              <a:t>A commitment every Christian should make to attend, love, serve, and submit to a local church</a:t>
            </a:r>
          </a:p>
          <a:p>
            <a:pPr lvl="0"/>
            <a:r>
              <a:rPr lang="en-US" smtClean="0">
                <a:uFillTx/>
              </a:rPr>
              <a:t>Discipline</a:t>
            </a:r>
          </a:p>
          <a:p>
            <a:pPr lvl="1"/>
            <a:r>
              <a:rPr lang="en-US" smtClean="0">
                <a:uFillTx/>
              </a:rPr>
              <a:t>Everything the church does to help its members pursue holiness and fight sin</a:t>
            </a:r>
          </a:p>
          <a:p>
            <a:pPr lvl="1"/>
            <a:r>
              <a:rPr lang="en-US" smtClean="0">
                <a:uFillTx/>
              </a:rPr>
              <a:t>Preaching, teaching, prayer, corporate worship, accountability relationships, and godly oversight by pastors and elders are all forms of discipline</a:t>
            </a:r>
            <a:endParaRPr lang="en-US" dirty="0" smtClean="0">
              <a:uFillTx/>
            </a:endParaRPr>
          </a:p>
        </p:txBody>
      </p:sp>
      <p:sp>
        <p:nvSpPr>
          <p:cNvPr id="5" name="Slide Number Placeholder 4"/>
          <p:cNvSpPr>
            <a:spLocks noGrp="1"/>
          </p:cNvSpPr>
          <p:nvPr>
            <p:ph type="sldNum" sz="quarter" idx="11"/>
          </p:nvPr>
        </p:nvSpPr>
        <p:spPr/>
        <p:txBody>
          <a:bodyPr/>
          <a:lstStyle/>
          <a:p>
            <a:fld id="{C1421EFE-3262-1748-BF25-07A2EAEEECAC}" type="slidenum">
              <a:rPr lang="en-US" smtClean="0">
                <a:uFillTx/>
              </a:rPr>
              <a:pPr/>
              <a:t>10</a:t>
            </a:fld>
            <a:endParaRPr lang="en-US">
              <a:uFillTx/>
            </a:endParaRPr>
          </a:p>
        </p:txBody>
      </p:sp>
      <p:sp>
        <p:nvSpPr>
          <p:cNvPr id="17" name="Oval 16"/>
          <p:cNvSpPr>
            <a:spLocks/>
          </p:cNvSpPr>
          <p:nvPr/>
        </p:nvSpPr>
        <p:spPr>
          <a:xfrm>
            <a:off x="508234" y="1315440"/>
            <a:ext cx="241347" cy="25344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8" name="Oval 7"/>
          <p:cNvSpPr>
            <a:spLocks/>
          </p:cNvSpPr>
          <p:nvPr/>
        </p:nvSpPr>
        <p:spPr>
          <a:xfrm>
            <a:off x="511949" y="2474560"/>
            <a:ext cx="210909" cy="206375"/>
          </a:xfrm>
          <a:prstGeom prst="ellipse">
            <a:avLst/>
          </a:prstGeom>
          <a:solidFill>
            <a:srgbClr val="1B4250"/>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9 Marks of a Healthy Church (cont.)</a:t>
            </a:r>
            <a:endParaRPr lang="en-US" dirty="0">
              <a:uFillTx/>
            </a:endParaRPr>
          </a:p>
        </p:txBody>
      </p:sp>
      <p:sp>
        <p:nvSpPr>
          <p:cNvPr id="3" name="Content Placeholder 2"/>
          <p:cNvSpPr>
            <a:spLocks noGrp="1"/>
          </p:cNvSpPr>
          <p:nvPr>
            <p:ph idx="1"/>
          </p:nvPr>
        </p:nvSpPr>
        <p:spPr/>
        <p:txBody>
          <a:bodyPr/>
          <a:lstStyle/>
          <a:p>
            <a:pPr lvl="0"/>
            <a:r>
              <a:rPr lang="en-US" smtClean="0">
                <a:uFillTx/>
              </a:rPr>
              <a:t>Discipleship</a:t>
            </a:r>
          </a:p>
          <a:p>
            <a:pPr lvl="1"/>
            <a:r>
              <a:rPr lang="en-US" smtClean="0">
                <a:uFillTx/>
              </a:rPr>
              <a:t>Exhortation of members to grow in holiness and to help others do the same</a:t>
            </a:r>
          </a:p>
          <a:p>
            <a:pPr lvl="0"/>
            <a:r>
              <a:rPr lang="en-US" smtClean="0">
                <a:uFillTx/>
              </a:rPr>
              <a:t>Leadership</a:t>
            </a:r>
          </a:p>
          <a:p>
            <a:pPr lvl="1"/>
            <a:r>
              <a:rPr lang="en-US" smtClean="0">
                <a:uFillTx/>
              </a:rPr>
              <a:t>Leading of the church by a plurality of godly, qualified men called elders</a:t>
            </a:r>
            <a:endParaRPr lang="en-US" dirty="0">
              <a:uFillTx/>
            </a:endParaRPr>
          </a:p>
        </p:txBody>
      </p:sp>
      <p:sp>
        <p:nvSpPr>
          <p:cNvPr id="5" name="Slide Number Placeholder 4"/>
          <p:cNvSpPr>
            <a:spLocks noGrp="1"/>
          </p:cNvSpPr>
          <p:nvPr>
            <p:ph type="sldNum" sz="quarter" idx="11"/>
          </p:nvPr>
        </p:nvSpPr>
        <p:spPr/>
        <p:txBody>
          <a:bodyPr/>
          <a:lstStyle/>
          <a:p>
            <a:fld id="{C1421EFE-3262-1748-BF25-07A2EAEEECAC}" type="slidenum">
              <a:rPr lang="en-US" smtClean="0">
                <a:uFillTx/>
              </a:rPr>
              <a:pPr/>
              <a:t>11</a:t>
            </a:fld>
            <a:endParaRPr lang="en-US">
              <a:uFillTx/>
            </a:endParaRPr>
          </a:p>
        </p:txBody>
      </p:sp>
      <p:sp>
        <p:nvSpPr>
          <p:cNvPr id="14" name="Oval 13"/>
          <p:cNvSpPr>
            <a:spLocks/>
          </p:cNvSpPr>
          <p:nvPr/>
        </p:nvSpPr>
        <p:spPr>
          <a:xfrm>
            <a:off x="508234" y="2896560"/>
            <a:ext cx="241347" cy="25344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nvGrpSpPr>
          <p:cNvPr id="16" name="Group 15"/>
          <p:cNvGrpSpPr/>
          <p:nvPr/>
        </p:nvGrpSpPr>
        <p:grpSpPr>
          <a:xfrm>
            <a:off x="502553" y="1383120"/>
            <a:ext cx="241347" cy="253440"/>
            <a:chOff x="7703563" y="1668240"/>
            <a:chExt cx="241347" cy="253440"/>
          </a:xfrm>
        </p:grpSpPr>
        <p:sp>
          <p:nvSpPr>
            <p:cNvPr id="17" name="Oval 16"/>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8" name="Oval 17"/>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Legal Recognition as Autonomous</a:t>
            </a:r>
            <a:endParaRPr lang="en-US" dirty="0">
              <a:uFillTx/>
            </a:endParaRPr>
          </a:p>
        </p:txBody>
      </p:sp>
      <p:sp>
        <p:nvSpPr>
          <p:cNvPr id="3" name="Content Placeholder 2"/>
          <p:cNvSpPr>
            <a:spLocks noGrp="1"/>
          </p:cNvSpPr>
          <p:nvPr>
            <p:ph idx="1"/>
          </p:nvPr>
        </p:nvSpPr>
        <p:spPr>
          <a:xfrm>
            <a:off x="327619" y="1200150"/>
            <a:ext cx="8477841" cy="3567113"/>
          </a:xfrm>
        </p:spPr>
        <p:txBody>
          <a:bodyPr>
            <a:noAutofit/>
          </a:bodyPr>
          <a:lstStyle/>
          <a:p>
            <a:r>
              <a:rPr lang="en-US" sz="2000" dirty="0" smtClean="0">
                <a:uFillTx/>
              </a:rPr>
              <a:t>Foundational documents (most are in our Playbook)</a:t>
            </a:r>
          </a:p>
          <a:p>
            <a:pPr lvl="1"/>
            <a:r>
              <a:rPr lang="en-US" sz="1800" dirty="0" smtClean="0">
                <a:uFillTx/>
              </a:rPr>
              <a:t>Vision, Mission, Core Values, Philosophy of Ministry, Organization</a:t>
            </a:r>
          </a:p>
          <a:p>
            <a:pPr lvl="1"/>
            <a:r>
              <a:rPr lang="en-US" sz="1800" dirty="0" smtClean="0">
                <a:uFillTx/>
              </a:rPr>
              <a:t>Ministry and Job descriptions</a:t>
            </a:r>
          </a:p>
          <a:p>
            <a:pPr lvl="1"/>
            <a:r>
              <a:rPr lang="en-US" sz="1800" dirty="0" smtClean="0">
                <a:uFillTx/>
              </a:rPr>
              <a:t>Procedures / work instructions (will always be in work)</a:t>
            </a:r>
          </a:p>
          <a:p>
            <a:pPr lvl="1"/>
            <a:r>
              <a:rPr lang="en-US" sz="1800" dirty="0" smtClean="0">
                <a:uFillTx/>
              </a:rPr>
              <a:t>Covenant</a:t>
            </a:r>
          </a:p>
          <a:p>
            <a:r>
              <a:rPr lang="en-US" sz="2000" dirty="0" smtClean="0">
                <a:uFillTx/>
              </a:rPr>
              <a:t>Legal Documents</a:t>
            </a:r>
          </a:p>
          <a:p>
            <a:pPr lvl="1"/>
            <a:r>
              <a:rPr lang="en-US" sz="1800" dirty="0" smtClean="0">
                <a:uFillTx/>
              </a:rPr>
              <a:t>Constitution</a:t>
            </a:r>
          </a:p>
          <a:p>
            <a:pPr lvl="1"/>
            <a:r>
              <a:rPr lang="en-US" sz="1800" dirty="0" smtClean="0">
                <a:uFillTx/>
              </a:rPr>
              <a:t>Bylaws</a:t>
            </a:r>
          </a:p>
          <a:p>
            <a:pPr lvl="1"/>
            <a:r>
              <a:rPr lang="en-US" sz="1800" dirty="0">
                <a:uFillTx/>
              </a:rPr>
              <a:t>Filing </a:t>
            </a:r>
            <a:r>
              <a:rPr lang="en-US" sz="1800" dirty="0" smtClean="0">
                <a:uFillTx/>
              </a:rPr>
              <a:t>articles of organization as a non</a:t>
            </a:r>
            <a:r>
              <a:rPr lang="en-US" sz="1800" dirty="0">
                <a:uFillTx/>
              </a:rPr>
              <a:t>-profit </a:t>
            </a:r>
            <a:r>
              <a:rPr lang="en-US" sz="1800" dirty="0" smtClean="0">
                <a:uFillTx/>
              </a:rPr>
              <a:t>corporation in </a:t>
            </a:r>
            <a:r>
              <a:rPr lang="en-US" sz="1800" dirty="0">
                <a:uFillTx/>
              </a:rPr>
              <a:t>Massachusetts </a:t>
            </a:r>
            <a:endParaRPr lang="en-US" sz="1800" dirty="0" smtClean="0">
              <a:uFillTx/>
            </a:endParaRPr>
          </a:p>
          <a:p>
            <a:pPr lvl="1"/>
            <a:r>
              <a:rPr lang="en-US" sz="1800" dirty="0" smtClean="0">
                <a:uFillTx/>
              </a:rPr>
              <a:t>Applying with Massachusetts and the IRS for 501 (c) (3) tax-exempt status</a:t>
            </a:r>
            <a:endParaRPr lang="en-US" sz="1800" dirty="0">
              <a:uFillTx/>
            </a:endParaRPr>
          </a:p>
        </p:txBody>
      </p:sp>
      <p:sp>
        <p:nvSpPr>
          <p:cNvPr id="4" name="Slide Number Placeholder 3"/>
          <p:cNvSpPr>
            <a:spLocks noGrp="1"/>
          </p:cNvSpPr>
          <p:nvPr>
            <p:ph type="sldNum" sz="quarter" idx="12"/>
          </p:nvPr>
        </p:nvSpPr>
        <p:spPr/>
        <p:txBody>
          <a:bodyPr/>
          <a:lstStyle/>
          <a:p>
            <a:fld id="{7EB01CAE-F407-BD43-A611-254CF1653CA3}" type="slidenum">
              <a:rPr lang="en-US" smtClean="0">
                <a:uFillTx/>
              </a:rPr>
              <a:t>12</a:t>
            </a:fld>
            <a:endParaRPr lang="en-US">
              <a:uFillTx/>
            </a:endParaRPr>
          </a:p>
        </p:txBody>
      </p:sp>
      <p:grpSp>
        <p:nvGrpSpPr>
          <p:cNvPr id="8" name="Group 7"/>
          <p:cNvGrpSpPr/>
          <p:nvPr/>
        </p:nvGrpSpPr>
        <p:grpSpPr>
          <a:xfrm>
            <a:off x="828902" y="1628400"/>
            <a:ext cx="241347" cy="253440"/>
            <a:chOff x="7703563" y="1668240"/>
            <a:chExt cx="241347" cy="253440"/>
          </a:xfrm>
        </p:grpSpPr>
        <p:sp>
          <p:nvSpPr>
            <p:cNvPr id="7" name="Oval 6"/>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6" name="Oval 5"/>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grpSp>
        <p:nvGrpSpPr>
          <p:cNvPr id="25" name="Group 24"/>
          <p:cNvGrpSpPr/>
          <p:nvPr/>
        </p:nvGrpSpPr>
        <p:grpSpPr>
          <a:xfrm>
            <a:off x="832433" y="3348538"/>
            <a:ext cx="220974" cy="207360"/>
            <a:chOff x="984463" y="3000508"/>
            <a:chExt cx="220974" cy="207360"/>
          </a:xfrm>
        </p:grpSpPr>
        <p:sp>
          <p:nvSpPr>
            <p:cNvPr id="11" name="Oval 10"/>
            <p:cNvSpPr>
              <a:spLocks/>
            </p:cNvSpPr>
            <p:nvPr/>
          </p:nvSpPr>
          <p:spPr>
            <a:xfrm>
              <a:off x="994528" y="3000508"/>
              <a:ext cx="210909" cy="206375"/>
            </a:xfrm>
            <a:prstGeom prst="ellipse">
              <a:avLst/>
            </a:prstGeom>
            <a:solidFill>
              <a:srgbClr val="1B4250"/>
            </a:solid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2" name="Chord 11"/>
            <p:cNvSpPr>
              <a:spLocks/>
            </p:cNvSpPr>
            <p:nvPr/>
          </p:nvSpPr>
          <p:spPr>
            <a:xfrm>
              <a:off x="984463" y="3000508"/>
              <a:ext cx="210909" cy="207360"/>
            </a:xfrm>
            <a:prstGeom prst="chord">
              <a:avLst>
                <a:gd name="adj1" fmla="val 10694880"/>
                <a:gd name="adj2" fmla="val 62278"/>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
        <p:nvSpPr>
          <p:cNvPr id="13" name="Oval 12"/>
          <p:cNvSpPr>
            <a:spLocks/>
          </p:cNvSpPr>
          <p:nvPr/>
        </p:nvSpPr>
        <p:spPr>
          <a:xfrm>
            <a:off x="837466" y="3658593"/>
            <a:ext cx="210909" cy="206375"/>
          </a:xfrm>
          <a:prstGeom prst="ellipse">
            <a:avLst/>
          </a:prstGeom>
          <a:solidFill>
            <a:srgbClr val="1B4250"/>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4" name="Oval 13"/>
          <p:cNvSpPr>
            <a:spLocks/>
          </p:cNvSpPr>
          <p:nvPr/>
        </p:nvSpPr>
        <p:spPr>
          <a:xfrm>
            <a:off x="822247" y="3966480"/>
            <a:ext cx="241347" cy="25344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5" name="Oval 14"/>
          <p:cNvSpPr>
            <a:spLocks/>
          </p:cNvSpPr>
          <p:nvPr/>
        </p:nvSpPr>
        <p:spPr>
          <a:xfrm>
            <a:off x="822247" y="4290480"/>
            <a:ext cx="241347" cy="25344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nvGrpSpPr>
          <p:cNvPr id="16" name="Group 15"/>
          <p:cNvGrpSpPr/>
          <p:nvPr/>
        </p:nvGrpSpPr>
        <p:grpSpPr>
          <a:xfrm>
            <a:off x="828902" y="2580240"/>
            <a:ext cx="241347" cy="253440"/>
            <a:chOff x="7703563" y="1668240"/>
            <a:chExt cx="241347" cy="253440"/>
          </a:xfrm>
        </p:grpSpPr>
        <p:sp>
          <p:nvSpPr>
            <p:cNvPr id="17" name="Oval 16"/>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8" name="Oval 17"/>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grpSp>
        <p:nvGrpSpPr>
          <p:cNvPr id="19" name="Group 18"/>
          <p:cNvGrpSpPr/>
          <p:nvPr/>
        </p:nvGrpSpPr>
        <p:grpSpPr>
          <a:xfrm>
            <a:off x="828902" y="1962960"/>
            <a:ext cx="241347" cy="253440"/>
            <a:chOff x="7703563" y="1668240"/>
            <a:chExt cx="241347" cy="253440"/>
          </a:xfrm>
        </p:grpSpPr>
        <p:sp>
          <p:nvSpPr>
            <p:cNvPr id="20" name="Oval 19"/>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21" name="Oval 20"/>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grpSp>
        <p:nvGrpSpPr>
          <p:cNvPr id="27" name="Group 26"/>
          <p:cNvGrpSpPr/>
          <p:nvPr/>
        </p:nvGrpSpPr>
        <p:grpSpPr>
          <a:xfrm>
            <a:off x="839088" y="2272080"/>
            <a:ext cx="220974" cy="207360"/>
            <a:chOff x="964191" y="2200348"/>
            <a:chExt cx="220974" cy="207360"/>
          </a:xfrm>
        </p:grpSpPr>
        <p:sp>
          <p:nvSpPr>
            <p:cNvPr id="23" name="Oval 22"/>
            <p:cNvSpPr>
              <a:spLocks/>
            </p:cNvSpPr>
            <p:nvPr/>
          </p:nvSpPr>
          <p:spPr>
            <a:xfrm>
              <a:off x="974256" y="2200348"/>
              <a:ext cx="210909" cy="206375"/>
            </a:xfrm>
            <a:prstGeom prst="ellipse">
              <a:avLst/>
            </a:prstGeom>
            <a:solidFill>
              <a:srgbClr val="1B4250"/>
            </a:solid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24" name="Chord 23"/>
            <p:cNvSpPr>
              <a:spLocks/>
            </p:cNvSpPr>
            <p:nvPr/>
          </p:nvSpPr>
          <p:spPr>
            <a:xfrm>
              <a:off x="964191" y="2200348"/>
              <a:ext cx="210909" cy="207360"/>
            </a:xfrm>
            <a:prstGeom prst="chord">
              <a:avLst>
                <a:gd name="adj1" fmla="val 10694880"/>
                <a:gd name="adj2" fmla="val 62278"/>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
        <p:nvSpPr>
          <p:cNvPr id="26" name="Rounded Rectangular Callout 25"/>
          <p:cNvSpPr>
            <a:spLocks/>
          </p:cNvSpPr>
          <p:nvPr/>
        </p:nvSpPr>
        <p:spPr>
          <a:xfrm>
            <a:off x="5105737" y="3000239"/>
            <a:ext cx="2202984" cy="658353"/>
          </a:xfrm>
          <a:prstGeom prst="wedgeRoundRectCallout">
            <a:avLst>
              <a:gd name="adj1" fmla="val -196928"/>
              <a:gd name="adj2" fmla="val 64940"/>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uFillTx/>
              </a:rPr>
              <a:t>Current area of focus for the CPMT</a:t>
            </a:r>
            <a:endParaRPr lang="en-US" dirty="0">
              <a:solidFill>
                <a:srgbClr val="000000"/>
              </a:solidFill>
              <a:uFillTx/>
            </a:endParaRPr>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9" name="Straight Connector 138"/>
          <p:cNvCxnSpPr/>
          <p:nvPr/>
        </p:nvCxnSpPr>
        <p:spPr>
          <a:xfrm>
            <a:off x="4629054" y="1714146"/>
            <a:ext cx="0" cy="869525"/>
          </a:xfrm>
          <a:prstGeom prst="line">
            <a:avLst/>
          </a:prstGeom>
          <a:ln>
            <a:prstDash val="dash"/>
          </a:ln>
        </p:spPr>
        <p:style>
          <a:lnRef idx="2">
            <a:schemeClr val="accent3"/>
          </a:lnRef>
          <a:fillRef idx="0">
            <a:schemeClr val="accent3"/>
          </a:fillRef>
          <a:effectRef idx="1">
            <a:schemeClr val="accent3"/>
          </a:effectRef>
          <a:fontRef idx="minor">
            <a:schemeClr val="tx1"/>
          </a:fontRef>
        </p:style>
      </p:cxnSp>
      <p:sp>
        <p:nvSpPr>
          <p:cNvPr id="146" name="Rectangle 145"/>
          <p:cNvSpPr>
            <a:spLocks/>
          </p:cNvSpPr>
          <p:nvPr/>
        </p:nvSpPr>
        <p:spPr>
          <a:xfrm>
            <a:off x="6579650" y="3299379"/>
            <a:ext cx="909858" cy="169961"/>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solidFill>
                  <a:schemeClr val="tx1"/>
                </a:solidFill>
                <a:uFillTx/>
              </a:rPr>
              <a:t>Autonomy?</a:t>
            </a:r>
            <a:endParaRPr lang="en-US" sz="1200" dirty="0">
              <a:solidFill>
                <a:schemeClr val="tx1"/>
              </a:solidFill>
              <a:uFillTx/>
            </a:endParaRPr>
          </a:p>
        </p:txBody>
      </p:sp>
      <p:cxnSp>
        <p:nvCxnSpPr>
          <p:cNvPr id="213" name="Straight Connector 212"/>
          <p:cNvCxnSpPr/>
          <p:nvPr/>
        </p:nvCxnSpPr>
        <p:spPr>
          <a:xfrm flipV="1">
            <a:off x="119254" y="3068714"/>
            <a:ext cx="8904837" cy="17241"/>
          </a:xfrm>
          <a:prstGeom prst="line">
            <a:avLst/>
          </a:prstGeom>
        </p:spPr>
        <p:style>
          <a:lnRef idx="2">
            <a:schemeClr val="dk1"/>
          </a:lnRef>
          <a:fillRef idx="0">
            <a:schemeClr val="dk1"/>
          </a:fillRef>
          <a:effectRef idx="1">
            <a:schemeClr val="dk1"/>
          </a:effectRef>
          <a:fontRef idx="minor">
            <a:schemeClr val="tx1"/>
          </a:fontRef>
        </p:style>
      </p:cxnSp>
      <p:cxnSp>
        <p:nvCxnSpPr>
          <p:cNvPr id="128" name="Straight Connector 127"/>
          <p:cNvCxnSpPr>
            <a:endCxn id="186" idx="0"/>
          </p:cNvCxnSpPr>
          <p:nvPr/>
        </p:nvCxnSpPr>
        <p:spPr>
          <a:xfrm>
            <a:off x="5422259" y="1685988"/>
            <a:ext cx="0" cy="355508"/>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5" name="Straight Connector 4"/>
          <p:cNvCxnSpPr/>
          <p:nvPr/>
        </p:nvCxnSpPr>
        <p:spPr>
          <a:xfrm>
            <a:off x="7023458" y="1732799"/>
            <a:ext cx="0" cy="323230"/>
          </a:xfrm>
          <a:prstGeom prst="line">
            <a:avLst/>
          </a:prstGeom>
          <a:ln>
            <a:prstDash val="dash"/>
          </a:ln>
        </p:spPr>
        <p:style>
          <a:lnRef idx="2">
            <a:schemeClr val="accent3"/>
          </a:lnRef>
          <a:fillRef idx="0">
            <a:schemeClr val="accent3"/>
          </a:fillRef>
          <a:effectRef idx="1">
            <a:schemeClr val="accent3"/>
          </a:effectRef>
          <a:fontRef idx="minor">
            <a:schemeClr val="tx1"/>
          </a:fontRef>
        </p:style>
      </p:cxnSp>
      <p:sp>
        <p:nvSpPr>
          <p:cNvPr id="2" name="Title 1"/>
          <p:cNvSpPr>
            <a:spLocks noGrp="1"/>
          </p:cNvSpPr>
          <p:nvPr>
            <p:ph type="title"/>
          </p:nvPr>
        </p:nvSpPr>
        <p:spPr>
          <a:xfrm>
            <a:off x="445213" y="205979"/>
            <a:ext cx="8229600" cy="577386"/>
          </a:xfrm>
        </p:spPr>
        <p:txBody>
          <a:bodyPr>
            <a:normAutofit fontScale="90000"/>
          </a:bodyPr>
          <a:lstStyle/>
          <a:p>
            <a:r>
              <a:rPr lang="en-US" dirty="0" smtClean="0">
                <a:uFillTx/>
              </a:rPr>
              <a:t>Updated Timelines</a:t>
            </a:r>
            <a:endParaRPr lang="en-US" dirty="0">
              <a:uFillTx/>
            </a:endParaRPr>
          </a:p>
        </p:txBody>
      </p:sp>
      <p:sp>
        <p:nvSpPr>
          <p:cNvPr id="4" name="Slide Number Placeholder 3"/>
          <p:cNvSpPr>
            <a:spLocks noGrp="1"/>
          </p:cNvSpPr>
          <p:nvPr>
            <p:ph type="sldNum" sz="quarter" idx="12"/>
          </p:nvPr>
        </p:nvSpPr>
        <p:spPr/>
        <p:txBody>
          <a:bodyPr/>
          <a:lstStyle/>
          <a:p>
            <a:fld id="{7EB01CAE-F407-BD43-A611-254CF1653CA3}" type="slidenum">
              <a:rPr lang="en-US" smtClean="0">
                <a:uFillTx/>
              </a:rPr>
              <a:t>13</a:t>
            </a:fld>
            <a:endParaRPr lang="en-US">
              <a:uFillTx/>
            </a:endParaRPr>
          </a:p>
        </p:txBody>
      </p:sp>
      <p:cxnSp>
        <p:nvCxnSpPr>
          <p:cNvPr id="6" name="Straight Connector 5"/>
          <p:cNvCxnSpPr/>
          <p:nvPr/>
        </p:nvCxnSpPr>
        <p:spPr>
          <a:xfrm>
            <a:off x="992200" y="1627794"/>
            <a:ext cx="8052577" cy="244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433999" y="1403106"/>
            <a:ext cx="0" cy="46130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a:spLocks/>
          </p:cNvSpPr>
          <p:nvPr/>
        </p:nvSpPr>
        <p:spPr>
          <a:xfrm>
            <a:off x="4159369" y="968031"/>
            <a:ext cx="652643" cy="369332"/>
          </a:xfrm>
          <a:prstGeom prst="rect">
            <a:avLst/>
          </a:prstGeom>
          <a:noFill/>
        </p:spPr>
        <p:txBody>
          <a:bodyPr wrap="none" rtlCol="0">
            <a:spAutoFit/>
          </a:bodyPr>
          <a:lstStyle/>
          <a:p>
            <a:pPr algn="ctr"/>
            <a:r>
              <a:rPr lang="en-US" dirty="0" smtClean="0">
                <a:solidFill>
                  <a:schemeClr val="bg1"/>
                </a:solidFill>
                <a:uFillTx/>
              </a:rPr>
              <a:t>2016</a:t>
            </a:r>
            <a:endParaRPr lang="en-US" dirty="0">
              <a:solidFill>
                <a:schemeClr val="bg1"/>
              </a:solidFill>
              <a:uFillTx/>
            </a:endParaRPr>
          </a:p>
        </p:txBody>
      </p:sp>
      <p:cxnSp>
        <p:nvCxnSpPr>
          <p:cNvPr id="27" name="Straight Connector 26"/>
          <p:cNvCxnSpPr/>
          <p:nvPr/>
        </p:nvCxnSpPr>
        <p:spPr>
          <a:xfrm>
            <a:off x="2831441" y="1524787"/>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032295" y="1523915"/>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233149" y="1523915"/>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616843" y="1516729"/>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817697" y="1515857"/>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18551" y="1515857"/>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219405" y="1515857"/>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4420259" y="1516729"/>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621113" y="1516729"/>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4821967" y="1515857"/>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5022821" y="1515857"/>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216924" y="1512402"/>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417778" y="1511530"/>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5618632" y="1511530"/>
            <a:ext cx="0" cy="208012"/>
          </a:xfrm>
          <a:prstGeom prst="line">
            <a:avLst/>
          </a:prstGeom>
        </p:spPr>
        <p:style>
          <a:lnRef idx="2">
            <a:schemeClr val="accent1"/>
          </a:lnRef>
          <a:fillRef idx="0">
            <a:schemeClr val="accent1"/>
          </a:fillRef>
          <a:effectRef idx="1">
            <a:schemeClr val="accent1"/>
          </a:effectRef>
          <a:fontRef idx="minor">
            <a:schemeClr val="tx1"/>
          </a:fontRef>
        </p:style>
      </p:cxnSp>
      <p:sp>
        <p:nvSpPr>
          <p:cNvPr id="41" name="TextBox 40"/>
          <p:cNvSpPr txBox="1">
            <a:spLocks/>
          </p:cNvSpPr>
          <p:nvPr/>
        </p:nvSpPr>
        <p:spPr>
          <a:xfrm>
            <a:off x="2760167" y="1431678"/>
            <a:ext cx="338554" cy="200055"/>
          </a:xfrm>
          <a:prstGeom prst="rect">
            <a:avLst/>
          </a:prstGeom>
          <a:noFill/>
        </p:spPr>
        <p:txBody>
          <a:bodyPr wrap="none" rtlCol="0">
            <a:spAutoFit/>
          </a:bodyPr>
          <a:lstStyle/>
          <a:p>
            <a:r>
              <a:rPr lang="en-US" sz="700" dirty="0" smtClean="0">
                <a:solidFill>
                  <a:srgbClr val="FFFFFF"/>
                </a:solidFill>
                <a:uFillTx/>
              </a:rPr>
              <a:t>OCT</a:t>
            </a:r>
            <a:endParaRPr lang="en-US" sz="700" dirty="0">
              <a:solidFill>
                <a:srgbClr val="FFFFFF"/>
              </a:solidFill>
              <a:uFillTx/>
            </a:endParaRPr>
          </a:p>
        </p:txBody>
      </p:sp>
      <p:sp>
        <p:nvSpPr>
          <p:cNvPr id="42" name="TextBox 41"/>
          <p:cNvSpPr txBox="1">
            <a:spLocks/>
          </p:cNvSpPr>
          <p:nvPr/>
        </p:nvSpPr>
        <p:spPr>
          <a:xfrm>
            <a:off x="2958357" y="1432564"/>
            <a:ext cx="352981" cy="200055"/>
          </a:xfrm>
          <a:prstGeom prst="rect">
            <a:avLst/>
          </a:prstGeom>
          <a:noFill/>
        </p:spPr>
        <p:txBody>
          <a:bodyPr wrap="none" rtlCol="0">
            <a:spAutoFit/>
          </a:bodyPr>
          <a:lstStyle/>
          <a:p>
            <a:r>
              <a:rPr lang="en-US" sz="700" dirty="0" smtClean="0">
                <a:solidFill>
                  <a:srgbClr val="FFFFFF"/>
                </a:solidFill>
                <a:uFillTx/>
              </a:rPr>
              <a:t>NOV</a:t>
            </a:r>
            <a:endParaRPr lang="en-US" sz="700" dirty="0">
              <a:solidFill>
                <a:srgbClr val="FFFFFF"/>
              </a:solidFill>
              <a:uFillTx/>
            </a:endParaRPr>
          </a:p>
        </p:txBody>
      </p:sp>
      <p:sp>
        <p:nvSpPr>
          <p:cNvPr id="43" name="TextBox 42"/>
          <p:cNvSpPr txBox="1">
            <a:spLocks/>
          </p:cNvSpPr>
          <p:nvPr/>
        </p:nvSpPr>
        <p:spPr>
          <a:xfrm>
            <a:off x="3170974" y="1433701"/>
            <a:ext cx="338554" cy="200055"/>
          </a:xfrm>
          <a:prstGeom prst="rect">
            <a:avLst/>
          </a:prstGeom>
          <a:noFill/>
        </p:spPr>
        <p:txBody>
          <a:bodyPr wrap="none" rtlCol="0">
            <a:spAutoFit/>
          </a:bodyPr>
          <a:lstStyle/>
          <a:p>
            <a:r>
              <a:rPr lang="en-US" sz="700" dirty="0" smtClean="0">
                <a:solidFill>
                  <a:srgbClr val="FFFFFF"/>
                </a:solidFill>
                <a:uFillTx/>
              </a:rPr>
              <a:t>DEC</a:t>
            </a:r>
            <a:endParaRPr lang="en-US" sz="700" dirty="0">
              <a:solidFill>
                <a:srgbClr val="FFFFFF"/>
              </a:solidFill>
              <a:uFillTx/>
            </a:endParaRPr>
          </a:p>
        </p:txBody>
      </p:sp>
      <p:sp>
        <p:nvSpPr>
          <p:cNvPr id="44" name="TextBox 43"/>
          <p:cNvSpPr txBox="1">
            <a:spLocks/>
          </p:cNvSpPr>
          <p:nvPr/>
        </p:nvSpPr>
        <p:spPr>
          <a:xfrm>
            <a:off x="3369164" y="1432344"/>
            <a:ext cx="323175" cy="200055"/>
          </a:xfrm>
          <a:prstGeom prst="rect">
            <a:avLst/>
          </a:prstGeom>
          <a:noFill/>
        </p:spPr>
        <p:txBody>
          <a:bodyPr wrap="none" rtlCol="0">
            <a:spAutoFit/>
          </a:bodyPr>
          <a:lstStyle/>
          <a:p>
            <a:r>
              <a:rPr lang="en-US" sz="700" dirty="0" smtClean="0">
                <a:solidFill>
                  <a:srgbClr val="FFFFFF"/>
                </a:solidFill>
                <a:uFillTx/>
              </a:rPr>
              <a:t>JAN</a:t>
            </a:r>
            <a:endParaRPr lang="en-US" sz="700" dirty="0">
              <a:solidFill>
                <a:srgbClr val="FFFFFF"/>
              </a:solidFill>
              <a:uFillTx/>
            </a:endParaRPr>
          </a:p>
        </p:txBody>
      </p:sp>
      <p:sp>
        <p:nvSpPr>
          <p:cNvPr id="45" name="TextBox 44"/>
          <p:cNvSpPr txBox="1">
            <a:spLocks/>
          </p:cNvSpPr>
          <p:nvPr/>
        </p:nvSpPr>
        <p:spPr>
          <a:xfrm>
            <a:off x="3551975" y="1433230"/>
            <a:ext cx="325730" cy="200055"/>
          </a:xfrm>
          <a:prstGeom prst="rect">
            <a:avLst/>
          </a:prstGeom>
          <a:noFill/>
        </p:spPr>
        <p:txBody>
          <a:bodyPr wrap="none" rtlCol="0">
            <a:spAutoFit/>
          </a:bodyPr>
          <a:lstStyle/>
          <a:p>
            <a:r>
              <a:rPr lang="en-US" sz="700" dirty="0" smtClean="0">
                <a:solidFill>
                  <a:srgbClr val="FFFFFF"/>
                </a:solidFill>
                <a:uFillTx/>
              </a:rPr>
              <a:t>FEB</a:t>
            </a:r>
            <a:endParaRPr lang="en-US" sz="700" dirty="0">
              <a:solidFill>
                <a:srgbClr val="FFFFFF"/>
              </a:solidFill>
              <a:uFillTx/>
            </a:endParaRPr>
          </a:p>
        </p:txBody>
      </p:sp>
      <p:sp>
        <p:nvSpPr>
          <p:cNvPr id="46" name="TextBox 45"/>
          <p:cNvSpPr txBox="1">
            <a:spLocks/>
          </p:cNvSpPr>
          <p:nvPr/>
        </p:nvSpPr>
        <p:spPr>
          <a:xfrm>
            <a:off x="3737341" y="1434367"/>
            <a:ext cx="364202" cy="200055"/>
          </a:xfrm>
          <a:prstGeom prst="rect">
            <a:avLst/>
          </a:prstGeom>
          <a:noFill/>
        </p:spPr>
        <p:txBody>
          <a:bodyPr wrap="none" rtlCol="0">
            <a:spAutoFit/>
          </a:bodyPr>
          <a:lstStyle/>
          <a:p>
            <a:r>
              <a:rPr lang="en-US" sz="700" dirty="0" smtClean="0">
                <a:solidFill>
                  <a:srgbClr val="FFFFFF"/>
                </a:solidFill>
                <a:uFillTx/>
              </a:rPr>
              <a:t>MAR</a:t>
            </a:r>
            <a:endParaRPr lang="en-US" sz="700" dirty="0">
              <a:solidFill>
                <a:srgbClr val="FFFFFF"/>
              </a:solidFill>
              <a:uFillTx/>
            </a:endParaRPr>
          </a:p>
        </p:txBody>
      </p:sp>
      <p:sp>
        <p:nvSpPr>
          <p:cNvPr id="47" name="TextBox 46"/>
          <p:cNvSpPr txBox="1">
            <a:spLocks/>
          </p:cNvSpPr>
          <p:nvPr/>
        </p:nvSpPr>
        <p:spPr>
          <a:xfrm>
            <a:off x="3961179" y="1430987"/>
            <a:ext cx="338554" cy="200055"/>
          </a:xfrm>
          <a:prstGeom prst="rect">
            <a:avLst/>
          </a:prstGeom>
          <a:noFill/>
        </p:spPr>
        <p:txBody>
          <a:bodyPr wrap="none" rtlCol="0">
            <a:spAutoFit/>
          </a:bodyPr>
          <a:lstStyle/>
          <a:p>
            <a:r>
              <a:rPr lang="en-US" sz="700" dirty="0" smtClean="0">
                <a:solidFill>
                  <a:srgbClr val="FFFFFF"/>
                </a:solidFill>
                <a:uFillTx/>
              </a:rPr>
              <a:t>APR</a:t>
            </a:r>
            <a:endParaRPr lang="en-US" sz="700" dirty="0">
              <a:solidFill>
                <a:srgbClr val="FFFFFF"/>
              </a:solidFill>
              <a:uFillTx/>
            </a:endParaRPr>
          </a:p>
        </p:txBody>
      </p:sp>
      <p:sp>
        <p:nvSpPr>
          <p:cNvPr id="48" name="TextBox 47"/>
          <p:cNvSpPr txBox="1">
            <a:spLocks/>
          </p:cNvSpPr>
          <p:nvPr/>
        </p:nvSpPr>
        <p:spPr>
          <a:xfrm>
            <a:off x="4159369" y="1431873"/>
            <a:ext cx="364202" cy="200055"/>
          </a:xfrm>
          <a:prstGeom prst="rect">
            <a:avLst/>
          </a:prstGeom>
          <a:noFill/>
        </p:spPr>
        <p:txBody>
          <a:bodyPr wrap="none" rtlCol="0">
            <a:spAutoFit/>
          </a:bodyPr>
          <a:lstStyle/>
          <a:p>
            <a:r>
              <a:rPr lang="en-US" sz="700" dirty="0" smtClean="0">
                <a:solidFill>
                  <a:srgbClr val="FFFFFF"/>
                </a:solidFill>
                <a:uFillTx/>
              </a:rPr>
              <a:t>MAY</a:t>
            </a:r>
            <a:endParaRPr lang="en-US" sz="700" dirty="0">
              <a:solidFill>
                <a:srgbClr val="FFFFFF"/>
              </a:solidFill>
              <a:uFillTx/>
            </a:endParaRPr>
          </a:p>
        </p:txBody>
      </p:sp>
      <p:sp>
        <p:nvSpPr>
          <p:cNvPr id="49" name="TextBox 48"/>
          <p:cNvSpPr txBox="1">
            <a:spLocks/>
          </p:cNvSpPr>
          <p:nvPr/>
        </p:nvSpPr>
        <p:spPr>
          <a:xfrm>
            <a:off x="4383207" y="1433010"/>
            <a:ext cx="328830" cy="200055"/>
          </a:xfrm>
          <a:prstGeom prst="rect">
            <a:avLst/>
          </a:prstGeom>
          <a:noFill/>
        </p:spPr>
        <p:txBody>
          <a:bodyPr wrap="none" rtlCol="0">
            <a:spAutoFit/>
          </a:bodyPr>
          <a:lstStyle/>
          <a:p>
            <a:r>
              <a:rPr lang="en-US" sz="700" dirty="0" smtClean="0">
                <a:solidFill>
                  <a:srgbClr val="FFFFFF"/>
                </a:solidFill>
                <a:uFillTx/>
              </a:rPr>
              <a:t>JUN</a:t>
            </a:r>
            <a:endParaRPr lang="en-US" sz="700" dirty="0">
              <a:solidFill>
                <a:srgbClr val="FFFFFF"/>
              </a:solidFill>
              <a:uFillTx/>
            </a:endParaRPr>
          </a:p>
        </p:txBody>
      </p:sp>
      <p:sp>
        <p:nvSpPr>
          <p:cNvPr id="50" name="TextBox 49"/>
          <p:cNvSpPr txBox="1">
            <a:spLocks/>
          </p:cNvSpPr>
          <p:nvPr/>
        </p:nvSpPr>
        <p:spPr>
          <a:xfrm>
            <a:off x="4571673" y="1431653"/>
            <a:ext cx="312906" cy="200055"/>
          </a:xfrm>
          <a:prstGeom prst="rect">
            <a:avLst/>
          </a:prstGeom>
          <a:noFill/>
        </p:spPr>
        <p:txBody>
          <a:bodyPr wrap="none" rtlCol="0">
            <a:spAutoFit/>
          </a:bodyPr>
          <a:lstStyle/>
          <a:p>
            <a:r>
              <a:rPr lang="en-US" sz="700" dirty="0" smtClean="0">
                <a:solidFill>
                  <a:srgbClr val="FFFFFF"/>
                </a:solidFill>
                <a:uFillTx/>
              </a:rPr>
              <a:t>JUL</a:t>
            </a:r>
            <a:endParaRPr lang="en-US" sz="700" dirty="0">
              <a:solidFill>
                <a:srgbClr val="FFFFFF"/>
              </a:solidFill>
              <a:uFillTx/>
            </a:endParaRPr>
          </a:p>
        </p:txBody>
      </p:sp>
      <p:sp>
        <p:nvSpPr>
          <p:cNvPr id="51" name="TextBox 50"/>
          <p:cNvSpPr txBox="1">
            <a:spLocks/>
          </p:cNvSpPr>
          <p:nvPr/>
        </p:nvSpPr>
        <p:spPr>
          <a:xfrm>
            <a:off x="4744215" y="1432539"/>
            <a:ext cx="351378" cy="200055"/>
          </a:xfrm>
          <a:prstGeom prst="rect">
            <a:avLst/>
          </a:prstGeom>
          <a:noFill/>
        </p:spPr>
        <p:txBody>
          <a:bodyPr wrap="none" rtlCol="0">
            <a:spAutoFit/>
          </a:bodyPr>
          <a:lstStyle/>
          <a:p>
            <a:r>
              <a:rPr lang="en-US" sz="700" dirty="0" smtClean="0">
                <a:solidFill>
                  <a:srgbClr val="FFFFFF"/>
                </a:solidFill>
                <a:uFillTx/>
              </a:rPr>
              <a:t>AUG</a:t>
            </a:r>
            <a:endParaRPr lang="en-US" sz="700" dirty="0">
              <a:solidFill>
                <a:srgbClr val="FFFFFF"/>
              </a:solidFill>
              <a:uFillTx/>
            </a:endParaRPr>
          </a:p>
        </p:txBody>
      </p:sp>
      <p:sp>
        <p:nvSpPr>
          <p:cNvPr id="52" name="TextBox 51"/>
          <p:cNvSpPr txBox="1">
            <a:spLocks/>
          </p:cNvSpPr>
          <p:nvPr/>
        </p:nvSpPr>
        <p:spPr>
          <a:xfrm>
            <a:off x="4955229" y="1433676"/>
            <a:ext cx="325730" cy="200055"/>
          </a:xfrm>
          <a:prstGeom prst="rect">
            <a:avLst/>
          </a:prstGeom>
          <a:noFill/>
        </p:spPr>
        <p:txBody>
          <a:bodyPr wrap="none" rtlCol="0">
            <a:spAutoFit/>
          </a:bodyPr>
          <a:lstStyle/>
          <a:p>
            <a:r>
              <a:rPr lang="en-US" sz="700" dirty="0" smtClean="0">
                <a:solidFill>
                  <a:srgbClr val="FFFFFF"/>
                </a:solidFill>
                <a:uFillTx/>
              </a:rPr>
              <a:t>SEP</a:t>
            </a:r>
            <a:endParaRPr lang="en-US" sz="700" dirty="0">
              <a:solidFill>
                <a:srgbClr val="FFFFFF"/>
              </a:solidFill>
              <a:uFillTx/>
            </a:endParaRPr>
          </a:p>
        </p:txBody>
      </p:sp>
      <p:sp>
        <p:nvSpPr>
          <p:cNvPr id="56" name="TextBox 55"/>
          <p:cNvSpPr txBox="1">
            <a:spLocks/>
          </p:cNvSpPr>
          <p:nvPr/>
        </p:nvSpPr>
        <p:spPr>
          <a:xfrm>
            <a:off x="5140595" y="1433147"/>
            <a:ext cx="338554" cy="200055"/>
          </a:xfrm>
          <a:prstGeom prst="rect">
            <a:avLst/>
          </a:prstGeom>
          <a:noFill/>
        </p:spPr>
        <p:txBody>
          <a:bodyPr wrap="none" rtlCol="0">
            <a:spAutoFit/>
          </a:bodyPr>
          <a:lstStyle/>
          <a:p>
            <a:r>
              <a:rPr lang="en-US" sz="700" dirty="0" smtClean="0">
                <a:solidFill>
                  <a:srgbClr val="FFFFFF"/>
                </a:solidFill>
                <a:uFillTx/>
              </a:rPr>
              <a:t>OCT</a:t>
            </a:r>
            <a:endParaRPr lang="en-US" sz="700" dirty="0">
              <a:solidFill>
                <a:srgbClr val="FFFFFF"/>
              </a:solidFill>
              <a:uFillTx/>
            </a:endParaRPr>
          </a:p>
        </p:txBody>
      </p:sp>
      <p:sp>
        <p:nvSpPr>
          <p:cNvPr id="57" name="TextBox 56"/>
          <p:cNvSpPr txBox="1">
            <a:spLocks/>
          </p:cNvSpPr>
          <p:nvPr/>
        </p:nvSpPr>
        <p:spPr>
          <a:xfrm>
            <a:off x="5338785" y="1434033"/>
            <a:ext cx="352981" cy="200055"/>
          </a:xfrm>
          <a:prstGeom prst="rect">
            <a:avLst/>
          </a:prstGeom>
          <a:noFill/>
        </p:spPr>
        <p:txBody>
          <a:bodyPr wrap="none" rtlCol="0">
            <a:spAutoFit/>
          </a:bodyPr>
          <a:lstStyle/>
          <a:p>
            <a:r>
              <a:rPr lang="en-US" sz="700" dirty="0" smtClean="0">
                <a:solidFill>
                  <a:srgbClr val="FFFFFF"/>
                </a:solidFill>
                <a:uFillTx/>
              </a:rPr>
              <a:t>NOV</a:t>
            </a:r>
            <a:endParaRPr lang="en-US" sz="700" dirty="0">
              <a:solidFill>
                <a:srgbClr val="FFFFFF"/>
              </a:solidFill>
              <a:uFillTx/>
            </a:endParaRPr>
          </a:p>
        </p:txBody>
      </p:sp>
      <p:sp>
        <p:nvSpPr>
          <p:cNvPr id="58" name="TextBox 57"/>
          <p:cNvSpPr txBox="1">
            <a:spLocks/>
          </p:cNvSpPr>
          <p:nvPr/>
        </p:nvSpPr>
        <p:spPr>
          <a:xfrm>
            <a:off x="5551401" y="1435170"/>
            <a:ext cx="338554" cy="200055"/>
          </a:xfrm>
          <a:prstGeom prst="rect">
            <a:avLst/>
          </a:prstGeom>
          <a:noFill/>
        </p:spPr>
        <p:txBody>
          <a:bodyPr wrap="none" rtlCol="0">
            <a:spAutoFit/>
          </a:bodyPr>
          <a:lstStyle/>
          <a:p>
            <a:r>
              <a:rPr lang="en-US" sz="700" dirty="0" smtClean="0">
                <a:solidFill>
                  <a:srgbClr val="FFFFFF"/>
                </a:solidFill>
                <a:uFillTx/>
              </a:rPr>
              <a:t>DEC</a:t>
            </a:r>
            <a:endParaRPr lang="en-US" sz="700" dirty="0">
              <a:solidFill>
                <a:srgbClr val="FFFFFF"/>
              </a:solidFill>
              <a:uFillTx/>
            </a:endParaRPr>
          </a:p>
        </p:txBody>
      </p:sp>
      <p:cxnSp>
        <p:nvCxnSpPr>
          <p:cNvPr id="60" name="Straight Connector 59"/>
          <p:cNvCxnSpPr/>
          <p:nvPr/>
        </p:nvCxnSpPr>
        <p:spPr>
          <a:xfrm>
            <a:off x="5827914" y="1404575"/>
            <a:ext cx="0" cy="461300"/>
          </a:xfrm>
          <a:prstGeom prst="line">
            <a:avLst/>
          </a:prstGeom>
        </p:spPr>
        <p:style>
          <a:lnRef idx="2">
            <a:schemeClr val="accent1"/>
          </a:lnRef>
          <a:fillRef idx="0">
            <a:schemeClr val="accent1"/>
          </a:fillRef>
          <a:effectRef idx="1">
            <a:schemeClr val="accent1"/>
          </a:effectRef>
          <a:fontRef idx="minor">
            <a:schemeClr val="tx1"/>
          </a:fontRef>
        </p:style>
      </p:cxnSp>
      <p:sp>
        <p:nvSpPr>
          <p:cNvPr id="61" name="TextBox 60"/>
          <p:cNvSpPr txBox="1">
            <a:spLocks/>
          </p:cNvSpPr>
          <p:nvPr/>
        </p:nvSpPr>
        <p:spPr>
          <a:xfrm>
            <a:off x="6553284" y="986217"/>
            <a:ext cx="652643" cy="369332"/>
          </a:xfrm>
          <a:prstGeom prst="rect">
            <a:avLst/>
          </a:prstGeom>
          <a:noFill/>
        </p:spPr>
        <p:txBody>
          <a:bodyPr wrap="none" rtlCol="0">
            <a:spAutoFit/>
          </a:bodyPr>
          <a:lstStyle/>
          <a:p>
            <a:pPr algn="ctr"/>
            <a:r>
              <a:rPr lang="en-US" dirty="0" smtClean="0">
                <a:solidFill>
                  <a:schemeClr val="bg1"/>
                </a:solidFill>
                <a:uFillTx/>
              </a:rPr>
              <a:t>2017</a:t>
            </a:r>
            <a:endParaRPr lang="en-US" dirty="0">
              <a:solidFill>
                <a:schemeClr val="bg1"/>
              </a:solidFill>
              <a:uFillTx/>
            </a:endParaRPr>
          </a:p>
        </p:txBody>
      </p:sp>
      <p:cxnSp>
        <p:nvCxnSpPr>
          <p:cNvPr id="62" name="Straight Connector 61"/>
          <p:cNvCxnSpPr/>
          <p:nvPr/>
        </p:nvCxnSpPr>
        <p:spPr>
          <a:xfrm>
            <a:off x="6010758" y="1518198"/>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6211612" y="1517326"/>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6412466" y="1517326"/>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6613320" y="1517326"/>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6814174" y="1518198"/>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7015028" y="1518198"/>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7215882" y="1517326"/>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7416736" y="1517326"/>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7610839" y="1513871"/>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7811693" y="1512999"/>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8012547" y="1512999"/>
            <a:ext cx="0" cy="208012"/>
          </a:xfrm>
          <a:prstGeom prst="line">
            <a:avLst/>
          </a:prstGeom>
        </p:spPr>
        <p:style>
          <a:lnRef idx="2">
            <a:schemeClr val="accent1"/>
          </a:lnRef>
          <a:fillRef idx="0">
            <a:schemeClr val="accent1"/>
          </a:fillRef>
          <a:effectRef idx="1">
            <a:schemeClr val="accent1"/>
          </a:effectRef>
          <a:fontRef idx="minor">
            <a:schemeClr val="tx1"/>
          </a:fontRef>
        </p:style>
      </p:cxnSp>
      <p:sp>
        <p:nvSpPr>
          <p:cNvPr id="73" name="TextBox 72"/>
          <p:cNvSpPr txBox="1">
            <a:spLocks/>
          </p:cNvSpPr>
          <p:nvPr/>
        </p:nvSpPr>
        <p:spPr>
          <a:xfrm>
            <a:off x="5763079" y="1433813"/>
            <a:ext cx="323175" cy="200055"/>
          </a:xfrm>
          <a:prstGeom prst="rect">
            <a:avLst/>
          </a:prstGeom>
          <a:noFill/>
        </p:spPr>
        <p:txBody>
          <a:bodyPr wrap="none" rtlCol="0">
            <a:spAutoFit/>
          </a:bodyPr>
          <a:lstStyle/>
          <a:p>
            <a:r>
              <a:rPr lang="en-US" sz="700" dirty="0" smtClean="0">
                <a:solidFill>
                  <a:srgbClr val="FFFFFF"/>
                </a:solidFill>
                <a:uFillTx/>
              </a:rPr>
              <a:t>JAN</a:t>
            </a:r>
            <a:endParaRPr lang="en-US" sz="700" dirty="0">
              <a:solidFill>
                <a:srgbClr val="FFFFFF"/>
              </a:solidFill>
              <a:uFillTx/>
            </a:endParaRPr>
          </a:p>
        </p:txBody>
      </p:sp>
      <p:sp>
        <p:nvSpPr>
          <p:cNvPr id="74" name="TextBox 73"/>
          <p:cNvSpPr txBox="1">
            <a:spLocks/>
          </p:cNvSpPr>
          <p:nvPr/>
        </p:nvSpPr>
        <p:spPr>
          <a:xfrm>
            <a:off x="5945890" y="1434699"/>
            <a:ext cx="325730" cy="200055"/>
          </a:xfrm>
          <a:prstGeom prst="rect">
            <a:avLst/>
          </a:prstGeom>
          <a:noFill/>
        </p:spPr>
        <p:txBody>
          <a:bodyPr wrap="none" rtlCol="0">
            <a:spAutoFit/>
          </a:bodyPr>
          <a:lstStyle/>
          <a:p>
            <a:r>
              <a:rPr lang="en-US" sz="700" dirty="0" smtClean="0">
                <a:solidFill>
                  <a:srgbClr val="FFFFFF"/>
                </a:solidFill>
                <a:uFillTx/>
              </a:rPr>
              <a:t>FEB</a:t>
            </a:r>
            <a:endParaRPr lang="en-US" sz="700" dirty="0">
              <a:solidFill>
                <a:srgbClr val="FFFFFF"/>
              </a:solidFill>
              <a:uFillTx/>
            </a:endParaRPr>
          </a:p>
        </p:txBody>
      </p:sp>
      <p:sp>
        <p:nvSpPr>
          <p:cNvPr id="75" name="TextBox 74"/>
          <p:cNvSpPr txBox="1">
            <a:spLocks/>
          </p:cNvSpPr>
          <p:nvPr/>
        </p:nvSpPr>
        <p:spPr>
          <a:xfrm>
            <a:off x="6131256" y="1435836"/>
            <a:ext cx="364202" cy="200055"/>
          </a:xfrm>
          <a:prstGeom prst="rect">
            <a:avLst/>
          </a:prstGeom>
          <a:noFill/>
        </p:spPr>
        <p:txBody>
          <a:bodyPr wrap="none" rtlCol="0">
            <a:spAutoFit/>
          </a:bodyPr>
          <a:lstStyle/>
          <a:p>
            <a:r>
              <a:rPr lang="en-US" sz="700" dirty="0" smtClean="0">
                <a:solidFill>
                  <a:srgbClr val="FFFFFF"/>
                </a:solidFill>
                <a:uFillTx/>
              </a:rPr>
              <a:t>MAR</a:t>
            </a:r>
            <a:endParaRPr lang="en-US" sz="700" dirty="0">
              <a:solidFill>
                <a:srgbClr val="FFFFFF"/>
              </a:solidFill>
              <a:uFillTx/>
            </a:endParaRPr>
          </a:p>
        </p:txBody>
      </p:sp>
      <p:sp>
        <p:nvSpPr>
          <p:cNvPr id="76" name="TextBox 75"/>
          <p:cNvSpPr txBox="1">
            <a:spLocks/>
          </p:cNvSpPr>
          <p:nvPr/>
        </p:nvSpPr>
        <p:spPr>
          <a:xfrm>
            <a:off x="6355094" y="1432456"/>
            <a:ext cx="338554" cy="200055"/>
          </a:xfrm>
          <a:prstGeom prst="rect">
            <a:avLst/>
          </a:prstGeom>
          <a:noFill/>
        </p:spPr>
        <p:txBody>
          <a:bodyPr wrap="none" rtlCol="0">
            <a:spAutoFit/>
          </a:bodyPr>
          <a:lstStyle/>
          <a:p>
            <a:r>
              <a:rPr lang="en-US" sz="700" dirty="0" smtClean="0">
                <a:solidFill>
                  <a:srgbClr val="FFFFFF"/>
                </a:solidFill>
                <a:uFillTx/>
              </a:rPr>
              <a:t>APR</a:t>
            </a:r>
            <a:endParaRPr lang="en-US" sz="700" dirty="0">
              <a:solidFill>
                <a:srgbClr val="FFFFFF"/>
              </a:solidFill>
              <a:uFillTx/>
            </a:endParaRPr>
          </a:p>
        </p:txBody>
      </p:sp>
      <p:sp>
        <p:nvSpPr>
          <p:cNvPr id="77" name="TextBox 76"/>
          <p:cNvSpPr txBox="1">
            <a:spLocks/>
          </p:cNvSpPr>
          <p:nvPr/>
        </p:nvSpPr>
        <p:spPr>
          <a:xfrm>
            <a:off x="6553284" y="1433342"/>
            <a:ext cx="364202" cy="200055"/>
          </a:xfrm>
          <a:prstGeom prst="rect">
            <a:avLst/>
          </a:prstGeom>
          <a:noFill/>
        </p:spPr>
        <p:txBody>
          <a:bodyPr wrap="none" rtlCol="0">
            <a:spAutoFit/>
          </a:bodyPr>
          <a:lstStyle/>
          <a:p>
            <a:r>
              <a:rPr lang="en-US" sz="700" dirty="0" smtClean="0">
                <a:solidFill>
                  <a:srgbClr val="FFFFFF"/>
                </a:solidFill>
                <a:uFillTx/>
              </a:rPr>
              <a:t>MAY</a:t>
            </a:r>
            <a:endParaRPr lang="en-US" sz="700" dirty="0">
              <a:solidFill>
                <a:srgbClr val="FFFFFF"/>
              </a:solidFill>
              <a:uFillTx/>
            </a:endParaRPr>
          </a:p>
        </p:txBody>
      </p:sp>
      <p:sp>
        <p:nvSpPr>
          <p:cNvPr id="78" name="TextBox 77"/>
          <p:cNvSpPr txBox="1">
            <a:spLocks/>
          </p:cNvSpPr>
          <p:nvPr/>
        </p:nvSpPr>
        <p:spPr>
          <a:xfrm>
            <a:off x="6777122" y="1434479"/>
            <a:ext cx="328830" cy="200055"/>
          </a:xfrm>
          <a:prstGeom prst="rect">
            <a:avLst/>
          </a:prstGeom>
          <a:noFill/>
        </p:spPr>
        <p:txBody>
          <a:bodyPr wrap="none" rtlCol="0">
            <a:spAutoFit/>
          </a:bodyPr>
          <a:lstStyle/>
          <a:p>
            <a:r>
              <a:rPr lang="en-US" sz="700" dirty="0" smtClean="0">
                <a:solidFill>
                  <a:srgbClr val="FFFFFF"/>
                </a:solidFill>
                <a:uFillTx/>
              </a:rPr>
              <a:t>JUN</a:t>
            </a:r>
            <a:endParaRPr lang="en-US" sz="700" dirty="0">
              <a:solidFill>
                <a:srgbClr val="FFFFFF"/>
              </a:solidFill>
              <a:uFillTx/>
            </a:endParaRPr>
          </a:p>
        </p:txBody>
      </p:sp>
      <p:sp>
        <p:nvSpPr>
          <p:cNvPr id="79" name="TextBox 78"/>
          <p:cNvSpPr txBox="1">
            <a:spLocks/>
          </p:cNvSpPr>
          <p:nvPr/>
        </p:nvSpPr>
        <p:spPr>
          <a:xfrm>
            <a:off x="6965588" y="1433122"/>
            <a:ext cx="312906" cy="200055"/>
          </a:xfrm>
          <a:prstGeom prst="rect">
            <a:avLst/>
          </a:prstGeom>
          <a:noFill/>
        </p:spPr>
        <p:txBody>
          <a:bodyPr wrap="none" rtlCol="0">
            <a:spAutoFit/>
          </a:bodyPr>
          <a:lstStyle/>
          <a:p>
            <a:r>
              <a:rPr lang="en-US" sz="700" dirty="0" smtClean="0">
                <a:solidFill>
                  <a:srgbClr val="FFFFFF"/>
                </a:solidFill>
                <a:uFillTx/>
              </a:rPr>
              <a:t>JUL</a:t>
            </a:r>
            <a:endParaRPr lang="en-US" sz="700" dirty="0">
              <a:solidFill>
                <a:srgbClr val="FFFFFF"/>
              </a:solidFill>
              <a:uFillTx/>
            </a:endParaRPr>
          </a:p>
        </p:txBody>
      </p:sp>
      <p:sp>
        <p:nvSpPr>
          <p:cNvPr id="80" name="TextBox 79"/>
          <p:cNvSpPr txBox="1">
            <a:spLocks/>
          </p:cNvSpPr>
          <p:nvPr/>
        </p:nvSpPr>
        <p:spPr>
          <a:xfrm>
            <a:off x="7138130" y="1434008"/>
            <a:ext cx="351378" cy="200055"/>
          </a:xfrm>
          <a:prstGeom prst="rect">
            <a:avLst/>
          </a:prstGeom>
          <a:noFill/>
        </p:spPr>
        <p:txBody>
          <a:bodyPr wrap="none" rtlCol="0">
            <a:spAutoFit/>
          </a:bodyPr>
          <a:lstStyle/>
          <a:p>
            <a:r>
              <a:rPr lang="en-US" sz="700" dirty="0" smtClean="0">
                <a:solidFill>
                  <a:srgbClr val="FFFFFF"/>
                </a:solidFill>
                <a:uFillTx/>
              </a:rPr>
              <a:t>AUG</a:t>
            </a:r>
            <a:endParaRPr lang="en-US" sz="700" dirty="0">
              <a:solidFill>
                <a:srgbClr val="FFFFFF"/>
              </a:solidFill>
              <a:uFillTx/>
            </a:endParaRPr>
          </a:p>
        </p:txBody>
      </p:sp>
      <p:sp>
        <p:nvSpPr>
          <p:cNvPr id="81" name="TextBox 80"/>
          <p:cNvSpPr txBox="1">
            <a:spLocks/>
          </p:cNvSpPr>
          <p:nvPr/>
        </p:nvSpPr>
        <p:spPr>
          <a:xfrm>
            <a:off x="7349144" y="1435145"/>
            <a:ext cx="325730" cy="200055"/>
          </a:xfrm>
          <a:prstGeom prst="rect">
            <a:avLst/>
          </a:prstGeom>
          <a:noFill/>
        </p:spPr>
        <p:txBody>
          <a:bodyPr wrap="none" rtlCol="0">
            <a:spAutoFit/>
          </a:bodyPr>
          <a:lstStyle/>
          <a:p>
            <a:r>
              <a:rPr lang="en-US" sz="700" dirty="0" smtClean="0">
                <a:solidFill>
                  <a:srgbClr val="FFFFFF"/>
                </a:solidFill>
                <a:uFillTx/>
              </a:rPr>
              <a:t>SEP</a:t>
            </a:r>
            <a:endParaRPr lang="en-US" sz="700" dirty="0">
              <a:solidFill>
                <a:srgbClr val="FFFFFF"/>
              </a:solidFill>
              <a:uFillTx/>
            </a:endParaRPr>
          </a:p>
        </p:txBody>
      </p:sp>
      <p:sp>
        <p:nvSpPr>
          <p:cNvPr id="82" name="TextBox 81"/>
          <p:cNvSpPr txBox="1">
            <a:spLocks/>
          </p:cNvSpPr>
          <p:nvPr/>
        </p:nvSpPr>
        <p:spPr>
          <a:xfrm>
            <a:off x="7534510" y="1434616"/>
            <a:ext cx="338554" cy="200055"/>
          </a:xfrm>
          <a:prstGeom prst="rect">
            <a:avLst/>
          </a:prstGeom>
          <a:noFill/>
        </p:spPr>
        <p:txBody>
          <a:bodyPr wrap="none" rtlCol="0">
            <a:spAutoFit/>
          </a:bodyPr>
          <a:lstStyle/>
          <a:p>
            <a:r>
              <a:rPr lang="en-US" sz="700" dirty="0" smtClean="0">
                <a:solidFill>
                  <a:srgbClr val="FFFFFF"/>
                </a:solidFill>
                <a:uFillTx/>
              </a:rPr>
              <a:t>OCT</a:t>
            </a:r>
            <a:endParaRPr lang="en-US" sz="700" dirty="0">
              <a:solidFill>
                <a:srgbClr val="FFFFFF"/>
              </a:solidFill>
              <a:uFillTx/>
            </a:endParaRPr>
          </a:p>
        </p:txBody>
      </p:sp>
      <p:sp>
        <p:nvSpPr>
          <p:cNvPr id="83" name="TextBox 82"/>
          <p:cNvSpPr txBox="1">
            <a:spLocks/>
          </p:cNvSpPr>
          <p:nvPr/>
        </p:nvSpPr>
        <p:spPr>
          <a:xfrm>
            <a:off x="7732700" y="1435502"/>
            <a:ext cx="352981" cy="200055"/>
          </a:xfrm>
          <a:prstGeom prst="rect">
            <a:avLst/>
          </a:prstGeom>
          <a:noFill/>
        </p:spPr>
        <p:txBody>
          <a:bodyPr wrap="none" rtlCol="0">
            <a:spAutoFit/>
          </a:bodyPr>
          <a:lstStyle/>
          <a:p>
            <a:r>
              <a:rPr lang="en-US" sz="700" dirty="0" smtClean="0">
                <a:solidFill>
                  <a:srgbClr val="FFFFFF"/>
                </a:solidFill>
                <a:uFillTx/>
              </a:rPr>
              <a:t>NOV</a:t>
            </a:r>
            <a:endParaRPr lang="en-US" sz="700" dirty="0">
              <a:solidFill>
                <a:srgbClr val="FFFFFF"/>
              </a:solidFill>
              <a:uFillTx/>
            </a:endParaRPr>
          </a:p>
        </p:txBody>
      </p:sp>
      <p:sp>
        <p:nvSpPr>
          <p:cNvPr id="84" name="TextBox 83"/>
          <p:cNvSpPr txBox="1">
            <a:spLocks/>
          </p:cNvSpPr>
          <p:nvPr/>
        </p:nvSpPr>
        <p:spPr>
          <a:xfrm>
            <a:off x="7945316" y="1436639"/>
            <a:ext cx="338554" cy="200055"/>
          </a:xfrm>
          <a:prstGeom prst="rect">
            <a:avLst/>
          </a:prstGeom>
          <a:noFill/>
        </p:spPr>
        <p:txBody>
          <a:bodyPr wrap="none" rtlCol="0">
            <a:spAutoFit/>
          </a:bodyPr>
          <a:lstStyle/>
          <a:p>
            <a:r>
              <a:rPr lang="en-US" sz="700" dirty="0" smtClean="0">
                <a:solidFill>
                  <a:srgbClr val="FFFFFF"/>
                </a:solidFill>
                <a:uFillTx/>
              </a:rPr>
              <a:t>DEC</a:t>
            </a:r>
            <a:endParaRPr lang="en-US" sz="700" dirty="0">
              <a:solidFill>
                <a:srgbClr val="FFFFFF"/>
              </a:solidFill>
              <a:uFillTx/>
            </a:endParaRPr>
          </a:p>
        </p:txBody>
      </p:sp>
      <p:sp>
        <p:nvSpPr>
          <p:cNvPr id="85" name="TextBox 84"/>
          <p:cNvSpPr txBox="1">
            <a:spLocks/>
          </p:cNvSpPr>
          <p:nvPr/>
        </p:nvSpPr>
        <p:spPr>
          <a:xfrm>
            <a:off x="2658695" y="987115"/>
            <a:ext cx="652643" cy="369332"/>
          </a:xfrm>
          <a:prstGeom prst="rect">
            <a:avLst/>
          </a:prstGeom>
          <a:noFill/>
        </p:spPr>
        <p:txBody>
          <a:bodyPr wrap="none" rtlCol="0">
            <a:spAutoFit/>
          </a:bodyPr>
          <a:lstStyle/>
          <a:p>
            <a:pPr algn="ctr"/>
            <a:r>
              <a:rPr lang="en-US" dirty="0" smtClean="0">
                <a:solidFill>
                  <a:schemeClr val="bg1"/>
                </a:solidFill>
                <a:uFillTx/>
              </a:rPr>
              <a:t>2015</a:t>
            </a:r>
            <a:endParaRPr lang="en-US" dirty="0">
              <a:solidFill>
                <a:schemeClr val="bg1"/>
              </a:solidFill>
              <a:uFillTx/>
            </a:endParaRPr>
          </a:p>
        </p:txBody>
      </p:sp>
      <p:cxnSp>
        <p:nvCxnSpPr>
          <p:cNvPr id="86" name="Straight Connector 85"/>
          <p:cNvCxnSpPr/>
          <p:nvPr/>
        </p:nvCxnSpPr>
        <p:spPr>
          <a:xfrm>
            <a:off x="8218439" y="1417310"/>
            <a:ext cx="0" cy="461300"/>
          </a:xfrm>
          <a:prstGeom prst="line">
            <a:avLst/>
          </a:prstGeom>
        </p:spPr>
        <p:style>
          <a:lnRef idx="2">
            <a:schemeClr val="accent1"/>
          </a:lnRef>
          <a:fillRef idx="0">
            <a:schemeClr val="accent1"/>
          </a:fillRef>
          <a:effectRef idx="1">
            <a:schemeClr val="accent1"/>
          </a:effectRef>
          <a:fontRef idx="minor">
            <a:schemeClr val="tx1"/>
          </a:fontRef>
        </p:style>
      </p:cxnSp>
      <p:sp>
        <p:nvSpPr>
          <p:cNvPr id="87" name="TextBox 86"/>
          <p:cNvSpPr txBox="1">
            <a:spLocks/>
          </p:cNvSpPr>
          <p:nvPr/>
        </p:nvSpPr>
        <p:spPr>
          <a:xfrm>
            <a:off x="8261186" y="987115"/>
            <a:ext cx="652643" cy="369332"/>
          </a:xfrm>
          <a:prstGeom prst="rect">
            <a:avLst/>
          </a:prstGeom>
          <a:noFill/>
        </p:spPr>
        <p:txBody>
          <a:bodyPr wrap="none" rtlCol="0">
            <a:spAutoFit/>
          </a:bodyPr>
          <a:lstStyle/>
          <a:p>
            <a:pPr algn="ctr"/>
            <a:r>
              <a:rPr lang="en-US" dirty="0" smtClean="0">
                <a:solidFill>
                  <a:schemeClr val="bg1"/>
                </a:solidFill>
                <a:uFillTx/>
              </a:rPr>
              <a:t>2018</a:t>
            </a:r>
            <a:endParaRPr lang="en-US" dirty="0">
              <a:solidFill>
                <a:schemeClr val="bg1"/>
              </a:solidFill>
              <a:uFillTx/>
            </a:endParaRPr>
          </a:p>
        </p:txBody>
      </p:sp>
      <p:cxnSp>
        <p:nvCxnSpPr>
          <p:cNvPr id="88" name="Straight Connector 87"/>
          <p:cNvCxnSpPr/>
          <p:nvPr/>
        </p:nvCxnSpPr>
        <p:spPr>
          <a:xfrm>
            <a:off x="8401283" y="1530933"/>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8602137" y="1530061"/>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8802991" y="1530061"/>
            <a:ext cx="0" cy="208012"/>
          </a:xfrm>
          <a:prstGeom prst="line">
            <a:avLst/>
          </a:prstGeom>
        </p:spPr>
        <p:style>
          <a:lnRef idx="2">
            <a:schemeClr val="accent1"/>
          </a:lnRef>
          <a:fillRef idx="0">
            <a:schemeClr val="accent1"/>
          </a:fillRef>
          <a:effectRef idx="1">
            <a:schemeClr val="accent1"/>
          </a:effectRef>
          <a:fontRef idx="minor">
            <a:schemeClr val="tx1"/>
          </a:fontRef>
        </p:style>
      </p:cxnSp>
      <p:sp>
        <p:nvSpPr>
          <p:cNvPr id="99" name="TextBox 98"/>
          <p:cNvSpPr txBox="1">
            <a:spLocks/>
          </p:cNvSpPr>
          <p:nvPr/>
        </p:nvSpPr>
        <p:spPr>
          <a:xfrm>
            <a:off x="8153604" y="1446548"/>
            <a:ext cx="323175" cy="200055"/>
          </a:xfrm>
          <a:prstGeom prst="rect">
            <a:avLst/>
          </a:prstGeom>
          <a:noFill/>
        </p:spPr>
        <p:txBody>
          <a:bodyPr wrap="none" rtlCol="0">
            <a:spAutoFit/>
          </a:bodyPr>
          <a:lstStyle/>
          <a:p>
            <a:r>
              <a:rPr lang="en-US" sz="700" dirty="0" smtClean="0">
                <a:solidFill>
                  <a:srgbClr val="FFFFFF"/>
                </a:solidFill>
                <a:uFillTx/>
              </a:rPr>
              <a:t>JAN</a:t>
            </a:r>
            <a:endParaRPr lang="en-US" sz="700" dirty="0">
              <a:solidFill>
                <a:srgbClr val="FFFFFF"/>
              </a:solidFill>
              <a:uFillTx/>
            </a:endParaRPr>
          </a:p>
        </p:txBody>
      </p:sp>
      <p:sp>
        <p:nvSpPr>
          <p:cNvPr id="100" name="TextBox 99"/>
          <p:cNvSpPr txBox="1">
            <a:spLocks/>
          </p:cNvSpPr>
          <p:nvPr/>
        </p:nvSpPr>
        <p:spPr>
          <a:xfrm>
            <a:off x="8336415" y="1447434"/>
            <a:ext cx="325730" cy="200055"/>
          </a:xfrm>
          <a:prstGeom prst="rect">
            <a:avLst/>
          </a:prstGeom>
          <a:noFill/>
        </p:spPr>
        <p:txBody>
          <a:bodyPr wrap="none" rtlCol="0">
            <a:spAutoFit/>
          </a:bodyPr>
          <a:lstStyle/>
          <a:p>
            <a:r>
              <a:rPr lang="en-US" sz="700" dirty="0" smtClean="0">
                <a:solidFill>
                  <a:srgbClr val="FFFFFF"/>
                </a:solidFill>
                <a:uFillTx/>
              </a:rPr>
              <a:t>FEB</a:t>
            </a:r>
            <a:endParaRPr lang="en-US" sz="700" dirty="0">
              <a:solidFill>
                <a:srgbClr val="FFFFFF"/>
              </a:solidFill>
              <a:uFillTx/>
            </a:endParaRPr>
          </a:p>
        </p:txBody>
      </p:sp>
      <p:sp>
        <p:nvSpPr>
          <p:cNvPr id="101" name="TextBox 100"/>
          <p:cNvSpPr txBox="1">
            <a:spLocks/>
          </p:cNvSpPr>
          <p:nvPr/>
        </p:nvSpPr>
        <p:spPr>
          <a:xfrm>
            <a:off x="8521781" y="1448571"/>
            <a:ext cx="364202" cy="200055"/>
          </a:xfrm>
          <a:prstGeom prst="rect">
            <a:avLst/>
          </a:prstGeom>
          <a:noFill/>
        </p:spPr>
        <p:txBody>
          <a:bodyPr wrap="none" rtlCol="0">
            <a:spAutoFit/>
          </a:bodyPr>
          <a:lstStyle/>
          <a:p>
            <a:r>
              <a:rPr lang="en-US" sz="700" dirty="0" smtClean="0">
                <a:solidFill>
                  <a:srgbClr val="FFFFFF"/>
                </a:solidFill>
                <a:uFillTx/>
              </a:rPr>
              <a:t>MAR</a:t>
            </a:r>
            <a:endParaRPr lang="en-US" sz="700" dirty="0">
              <a:solidFill>
                <a:srgbClr val="FFFFFF"/>
              </a:solidFill>
              <a:uFillTx/>
            </a:endParaRPr>
          </a:p>
        </p:txBody>
      </p:sp>
      <p:sp>
        <p:nvSpPr>
          <p:cNvPr id="102" name="TextBox 101"/>
          <p:cNvSpPr txBox="1">
            <a:spLocks/>
          </p:cNvSpPr>
          <p:nvPr/>
        </p:nvSpPr>
        <p:spPr>
          <a:xfrm>
            <a:off x="8745619" y="1445191"/>
            <a:ext cx="338554" cy="200055"/>
          </a:xfrm>
          <a:prstGeom prst="rect">
            <a:avLst/>
          </a:prstGeom>
          <a:noFill/>
        </p:spPr>
        <p:txBody>
          <a:bodyPr wrap="none" rtlCol="0">
            <a:spAutoFit/>
          </a:bodyPr>
          <a:lstStyle/>
          <a:p>
            <a:r>
              <a:rPr lang="en-US" sz="700" dirty="0" smtClean="0">
                <a:solidFill>
                  <a:srgbClr val="FFFFFF"/>
                </a:solidFill>
                <a:uFillTx/>
              </a:rPr>
              <a:t>APR</a:t>
            </a:r>
            <a:endParaRPr lang="en-US" sz="700" dirty="0">
              <a:solidFill>
                <a:srgbClr val="FFFFFF"/>
              </a:solidFill>
              <a:uFillTx/>
            </a:endParaRPr>
          </a:p>
        </p:txBody>
      </p:sp>
      <p:sp>
        <p:nvSpPr>
          <p:cNvPr id="120" name="Diamond 119"/>
          <p:cNvSpPr>
            <a:spLocks/>
          </p:cNvSpPr>
          <p:nvPr/>
        </p:nvSpPr>
        <p:spPr>
          <a:xfrm>
            <a:off x="2760167" y="1549139"/>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21" name="TextBox 120"/>
          <p:cNvSpPr txBox="1">
            <a:spLocks/>
          </p:cNvSpPr>
          <p:nvPr/>
        </p:nvSpPr>
        <p:spPr>
          <a:xfrm>
            <a:off x="2590429" y="1291325"/>
            <a:ext cx="482023" cy="215444"/>
          </a:xfrm>
          <a:prstGeom prst="rect">
            <a:avLst/>
          </a:prstGeom>
          <a:noFill/>
        </p:spPr>
        <p:txBody>
          <a:bodyPr wrap="none" rtlCol="0">
            <a:spAutoFit/>
          </a:bodyPr>
          <a:lstStyle/>
          <a:p>
            <a:pPr algn="ctr"/>
            <a:r>
              <a:rPr lang="en-US" sz="800" dirty="0" smtClean="0">
                <a:solidFill>
                  <a:schemeClr val="bg1"/>
                </a:solidFill>
                <a:uFillTx/>
              </a:rPr>
              <a:t>Launch</a:t>
            </a:r>
            <a:endParaRPr lang="en-US" sz="800" dirty="0">
              <a:solidFill>
                <a:schemeClr val="bg1"/>
              </a:solidFill>
              <a:uFillTx/>
            </a:endParaRPr>
          </a:p>
        </p:txBody>
      </p:sp>
      <p:cxnSp>
        <p:nvCxnSpPr>
          <p:cNvPr id="132" name="Straight Connector 131"/>
          <p:cNvCxnSpPr/>
          <p:nvPr/>
        </p:nvCxnSpPr>
        <p:spPr>
          <a:xfrm>
            <a:off x="2457841" y="1521744"/>
            <a:ext cx="0" cy="208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2658695" y="1521744"/>
            <a:ext cx="0" cy="208012"/>
          </a:xfrm>
          <a:prstGeom prst="line">
            <a:avLst/>
          </a:prstGeom>
        </p:spPr>
        <p:style>
          <a:lnRef idx="2">
            <a:schemeClr val="accent1"/>
          </a:lnRef>
          <a:fillRef idx="0">
            <a:schemeClr val="accent1"/>
          </a:fillRef>
          <a:effectRef idx="1">
            <a:schemeClr val="accent1"/>
          </a:effectRef>
          <a:fontRef idx="minor">
            <a:schemeClr val="tx1"/>
          </a:fontRef>
        </p:style>
      </p:cxnSp>
      <p:sp>
        <p:nvSpPr>
          <p:cNvPr id="136" name="TextBox 135"/>
          <p:cNvSpPr txBox="1">
            <a:spLocks/>
          </p:cNvSpPr>
          <p:nvPr/>
        </p:nvSpPr>
        <p:spPr>
          <a:xfrm>
            <a:off x="2380089" y="1438426"/>
            <a:ext cx="351378" cy="200055"/>
          </a:xfrm>
          <a:prstGeom prst="rect">
            <a:avLst/>
          </a:prstGeom>
          <a:noFill/>
        </p:spPr>
        <p:txBody>
          <a:bodyPr wrap="none" rtlCol="0">
            <a:spAutoFit/>
          </a:bodyPr>
          <a:lstStyle/>
          <a:p>
            <a:r>
              <a:rPr lang="en-US" sz="700" dirty="0" smtClean="0">
                <a:solidFill>
                  <a:srgbClr val="FFFFFF"/>
                </a:solidFill>
                <a:uFillTx/>
              </a:rPr>
              <a:t>AUG</a:t>
            </a:r>
            <a:endParaRPr lang="en-US" sz="700" dirty="0">
              <a:solidFill>
                <a:srgbClr val="FFFFFF"/>
              </a:solidFill>
              <a:uFillTx/>
            </a:endParaRPr>
          </a:p>
        </p:txBody>
      </p:sp>
      <p:sp>
        <p:nvSpPr>
          <p:cNvPr id="137" name="TextBox 136"/>
          <p:cNvSpPr txBox="1">
            <a:spLocks/>
          </p:cNvSpPr>
          <p:nvPr/>
        </p:nvSpPr>
        <p:spPr>
          <a:xfrm>
            <a:off x="2591103" y="1439563"/>
            <a:ext cx="325730" cy="200055"/>
          </a:xfrm>
          <a:prstGeom prst="rect">
            <a:avLst/>
          </a:prstGeom>
          <a:noFill/>
        </p:spPr>
        <p:txBody>
          <a:bodyPr wrap="none" rtlCol="0">
            <a:spAutoFit/>
          </a:bodyPr>
          <a:lstStyle/>
          <a:p>
            <a:r>
              <a:rPr lang="en-US" sz="700" dirty="0" smtClean="0">
                <a:solidFill>
                  <a:srgbClr val="FFFFFF"/>
                </a:solidFill>
                <a:uFillTx/>
              </a:rPr>
              <a:t>SEP</a:t>
            </a:r>
            <a:endParaRPr lang="en-US" sz="700" dirty="0">
              <a:solidFill>
                <a:srgbClr val="FFFFFF"/>
              </a:solidFill>
              <a:uFillTx/>
            </a:endParaRPr>
          </a:p>
        </p:txBody>
      </p:sp>
      <p:sp>
        <p:nvSpPr>
          <p:cNvPr id="140" name="Rectangle 139"/>
          <p:cNvSpPr>
            <a:spLocks/>
          </p:cNvSpPr>
          <p:nvPr/>
        </p:nvSpPr>
        <p:spPr>
          <a:xfrm>
            <a:off x="2481874" y="2579336"/>
            <a:ext cx="2139239" cy="1699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solidFill>
                  <a:schemeClr val="tx1"/>
                </a:solidFill>
                <a:uFillTx/>
              </a:rPr>
              <a:t>33% Work at IC</a:t>
            </a:r>
            <a:endParaRPr lang="en-US" sz="1200" dirty="0">
              <a:solidFill>
                <a:schemeClr val="tx1"/>
              </a:solidFill>
              <a:uFillTx/>
            </a:endParaRPr>
          </a:p>
        </p:txBody>
      </p:sp>
      <p:cxnSp>
        <p:nvCxnSpPr>
          <p:cNvPr id="166" name="Straight Connector 165"/>
          <p:cNvCxnSpPr/>
          <p:nvPr/>
        </p:nvCxnSpPr>
        <p:spPr>
          <a:xfrm>
            <a:off x="1442255" y="1506134"/>
            <a:ext cx="0" cy="208012"/>
          </a:xfrm>
          <a:prstGeom prst="line">
            <a:avLst/>
          </a:prstGeom>
        </p:spPr>
        <p:style>
          <a:lnRef idx="2">
            <a:schemeClr val="accent1"/>
          </a:lnRef>
          <a:fillRef idx="0">
            <a:schemeClr val="accent1"/>
          </a:fillRef>
          <a:effectRef idx="1">
            <a:schemeClr val="accent1"/>
          </a:effectRef>
          <a:fontRef idx="minor">
            <a:schemeClr val="tx1"/>
          </a:fontRef>
        </p:style>
      </p:cxnSp>
      <p:sp>
        <p:nvSpPr>
          <p:cNvPr id="167" name="TextBox 166"/>
          <p:cNvSpPr txBox="1">
            <a:spLocks/>
          </p:cNvSpPr>
          <p:nvPr/>
        </p:nvSpPr>
        <p:spPr>
          <a:xfrm>
            <a:off x="1151460" y="1450533"/>
            <a:ext cx="352981" cy="200055"/>
          </a:xfrm>
          <a:prstGeom prst="rect">
            <a:avLst/>
          </a:prstGeom>
          <a:noFill/>
        </p:spPr>
        <p:txBody>
          <a:bodyPr wrap="none" rtlCol="0">
            <a:spAutoFit/>
          </a:bodyPr>
          <a:lstStyle/>
          <a:p>
            <a:r>
              <a:rPr lang="en-US" sz="700" dirty="0" smtClean="0">
                <a:solidFill>
                  <a:srgbClr val="FFFFFF"/>
                </a:solidFill>
                <a:uFillTx/>
              </a:rPr>
              <a:t>NOV</a:t>
            </a:r>
            <a:endParaRPr lang="en-US" sz="700" dirty="0">
              <a:solidFill>
                <a:srgbClr val="FFFFFF"/>
              </a:solidFill>
              <a:uFillTx/>
            </a:endParaRPr>
          </a:p>
        </p:txBody>
      </p:sp>
      <p:cxnSp>
        <p:nvCxnSpPr>
          <p:cNvPr id="168" name="Straight Connector 167"/>
          <p:cNvCxnSpPr/>
          <p:nvPr/>
        </p:nvCxnSpPr>
        <p:spPr>
          <a:xfrm>
            <a:off x="1637577" y="1355549"/>
            <a:ext cx="0" cy="461300"/>
          </a:xfrm>
          <a:prstGeom prst="line">
            <a:avLst/>
          </a:prstGeom>
        </p:spPr>
        <p:style>
          <a:lnRef idx="2">
            <a:schemeClr val="accent1"/>
          </a:lnRef>
          <a:fillRef idx="0">
            <a:schemeClr val="accent1"/>
          </a:fillRef>
          <a:effectRef idx="1">
            <a:schemeClr val="accent1"/>
          </a:effectRef>
          <a:fontRef idx="minor">
            <a:schemeClr val="tx1"/>
          </a:fontRef>
        </p:style>
      </p:cxnSp>
      <p:sp>
        <p:nvSpPr>
          <p:cNvPr id="169" name="TextBox 168"/>
          <p:cNvSpPr txBox="1">
            <a:spLocks/>
          </p:cNvSpPr>
          <p:nvPr/>
        </p:nvSpPr>
        <p:spPr>
          <a:xfrm>
            <a:off x="1378100" y="1452160"/>
            <a:ext cx="338554" cy="200055"/>
          </a:xfrm>
          <a:prstGeom prst="rect">
            <a:avLst/>
          </a:prstGeom>
          <a:noFill/>
        </p:spPr>
        <p:txBody>
          <a:bodyPr wrap="none" rtlCol="0">
            <a:spAutoFit/>
          </a:bodyPr>
          <a:lstStyle/>
          <a:p>
            <a:r>
              <a:rPr lang="en-US" sz="700" dirty="0" smtClean="0">
                <a:solidFill>
                  <a:srgbClr val="FFFFFF"/>
                </a:solidFill>
                <a:uFillTx/>
              </a:rPr>
              <a:t>DEC</a:t>
            </a:r>
            <a:endParaRPr lang="en-US" sz="700" dirty="0">
              <a:solidFill>
                <a:srgbClr val="FFFFFF"/>
              </a:solidFill>
              <a:uFillTx/>
            </a:endParaRPr>
          </a:p>
        </p:txBody>
      </p:sp>
      <p:cxnSp>
        <p:nvCxnSpPr>
          <p:cNvPr id="172" name="Straight Connector 171"/>
          <p:cNvCxnSpPr/>
          <p:nvPr/>
        </p:nvCxnSpPr>
        <p:spPr>
          <a:xfrm>
            <a:off x="1216116" y="1506134"/>
            <a:ext cx="0" cy="208012"/>
          </a:xfrm>
          <a:prstGeom prst="line">
            <a:avLst/>
          </a:prstGeom>
        </p:spPr>
        <p:style>
          <a:lnRef idx="2">
            <a:schemeClr val="accent1"/>
          </a:lnRef>
          <a:fillRef idx="0">
            <a:schemeClr val="accent1"/>
          </a:fillRef>
          <a:effectRef idx="1">
            <a:schemeClr val="accent1"/>
          </a:effectRef>
          <a:fontRef idx="minor">
            <a:schemeClr val="tx1"/>
          </a:fontRef>
        </p:style>
      </p:cxnSp>
      <p:sp>
        <p:nvSpPr>
          <p:cNvPr id="173" name="TextBox 172"/>
          <p:cNvSpPr txBox="1">
            <a:spLocks/>
          </p:cNvSpPr>
          <p:nvPr/>
        </p:nvSpPr>
        <p:spPr>
          <a:xfrm>
            <a:off x="1754945" y="1224323"/>
            <a:ext cx="397164" cy="461665"/>
          </a:xfrm>
          <a:prstGeom prst="rect">
            <a:avLst/>
          </a:prstGeom>
          <a:noFill/>
        </p:spPr>
        <p:txBody>
          <a:bodyPr wrap="none" rtlCol="0">
            <a:spAutoFit/>
          </a:bodyPr>
          <a:lstStyle/>
          <a:p>
            <a:r>
              <a:rPr lang="is-IS" sz="2400" dirty="0" smtClean="0">
                <a:solidFill>
                  <a:srgbClr val="FFFFFF"/>
                </a:solidFill>
                <a:uFillTx/>
              </a:rPr>
              <a:t>…</a:t>
            </a:r>
            <a:endParaRPr lang="en-US" sz="2400" dirty="0">
              <a:solidFill>
                <a:srgbClr val="FFFFFF"/>
              </a:solidFill>
              <a:uFillTx/>
            </a:endParaRPr>
          </a:p>
        </p:txBody>
      </p:sp>
      <p:sp>
        <p:nvSpPr>
          <p:cNvPr id="174" name="TextBox 173"/>
          <p:cNvSpPr txBox="1">
            <a:spLocks/>
          </p:cNvSpPr>
          <p:nvPr/>
        </p:nvSpPr>
        <p:spPr>
          <a:xfrm>
            <a:off x="851798" y="986217"/>
            <a:ext cx="652643" cy="369332"/>
          </a:xfrm>
          <a:prstGeom prst="rect">
            <a:avLst/>
          </a:prstGeom>
          <a:noFill/>
        </p:spPr>
        <p:txBody>
          <a:bodyPr wrap="none" rtlCol="0">
            <a:spAutoFit/>
          </a:bodyPr>
          <a:lstStyle/>
          <a:p>
            <a:pPr algn="ctr"/>
            <a:r>
              <a:rPr lang="en-US" dirty="0" smtClean="0">
                <a:solidFill>
                  <a:schemeClr val="bg1"/>
                </a:solidFill>
                <a:uFillTx/>
              </a:rPr>
              <a:t>2014</a:t>
            </a:r>
            <a:endParaRPr lang="en-US" dirty="0">
              <a:solidFill>
                <a:schemeClr val="bg1"/>
              </a:solidFill>
              <a:uFillTx/>
            </a:endParaRPr>
          </a:p>
        </p:txBody>
      </p:sp>
      <p:sp>
        <p:nvSpPr>
          <p:cNvPr id="176" name="Rectangle 175"/>
          <p:cNvSpPr>
            <a:spLocks/>
          </p:cNvSpPr>
          <p:nvPr/>
        </p:nvSpPr>
        <p:spPr>
          <a:xfrm>
            <a:off x="1238110" y="2575974"/>
            <a:ext cx="1243764" cy="1699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solidFill>
                  <a:schemeClr val="tx1"/>
                </a:solidFill>
                <a:uFillTx/>
              </a:rPr>
              <a:t>67% Work at IC</a:t>
            </a:r>
            <a:endParaRPr lang="en-US" sz="1200" dirty="0">
              <a:solidFill>
                <a:schemeClr val="tx1"/>
              </a:solidFill>
              <a:uFillTx/>
            </a:endParaRPr>
          </a:p>
        </p:txBody>
      </p:sp>
      <p:sp>
        <p:nvSpPr>
          <p:cNvPr id="177" name="Rectangle 176"/>
          <p:cNvSpPr>
            <a:spLocks/>
          </p:cNvSpPr>
          <p:nvPr/>
        </p:nvSpPr>
        <p:spPr>
          <a:xfrm>
            <a:off x="1215557" y="2033710"/>
            <a:ext cx="1803758" cy="1699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solidFill>
                  <a:schemeClr val="tx1"/>
                </a:solidFill>
                <a:uFillTx/>
              </a:rPr>
              <a:t>100% Immanuel Church</a:t>
            </a:r>
            <a:endParaRPr lang="en-US" sz="1200" dirty="0">
              <a:solidFill>
                <a:schemeClr val="tx1"/>
              </a:solidFill>
              <a:uFillTx/>
            </a:endParaRPr>
          </a:p>
        </p:txBody>
      </p:sp>
      <p:sp>
        <p:nvSpPr>
          <p:cNvPr id="178" name="Rectangle 177"/>
          <p:cNvSpPr>
            <a:spLocks/>
          </p:cNvSpPr>
          <p:nvPr/>
        </p:nvSpPr>
        <p:spPr>
          <a:xfrm>
            <a:off x="3010301" y="2033710"/>
            <a:ext cx="2407477" cy="1699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solidFill>
                  <a:schemeClr val="tx1"/>
                </a:solidFill>
                <a:uFillTx/>
              </a:rPr>
              <a:t>67% IC Funding</a:t>
            </a:r>
            <a:endParaRPr lang="en-US" sz="1200" dirty="0">
              <a:solidFill>
                <a:schemeClr val="tx1"/>
              </a:solidFill>
              <a:uFillTx/>
            </a:endParaRPr>
          </a:p>
        </p:txBody>
      </p:sp>
      <p:sp>
        <p:nvSpPr>
          <p:cNvPr id="179" name="Rectangle 178"/>
          <p:cNvSpPr>
            <a:spLocks/>
          </p:cNvSpPr>
          <p:nvPr/>
        </p:nvSpPr>
        <p:spPr>
          <a:xfrm>
            <a:off x="5421313" y="2033710"/>
            <a:ext cx="1608328" cy="1699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solidFill>
                  <a:schemeClr val="tx1"/>
                </a:solidFill>
                <a:uFillTx/>
              </a:rPr>
              <a:t>33% IC Funding</a:t>
            </a:r>
            <a:endParaRPr lang="en-US" sz="1200" dirty="0">
              <a:solidFill>
                <a:schemeClr val="tx1"/>
              </a:solidFill>
              <a:uFillTx/>
            </a:endParaRPr>
          </a:p>
        </p:txBody>
      </p:sp>
      <p:sp>
        <p:nvSpPr>
          <p:cNvPr id="183" name="TextBox 182"/>
          <p:cNvSpPr txBox="1">
            <a:spLocks/>
          </p:cNvSpPr>
          <p:nvPr/>
        </p:nvSpPr>
        <p:spPr>
          <a:xfrm>
            <a:off x="6751959" y="2217891"/>
            <a:ext cx="917191" cy="338554"/>
          </a:xfrm>
          <a:prstGeom prst="rect">
            <a:avLst/>
          </a:prstGeom>
          <a:noFill/>
        </p:spPr>
        <p:txBody>
          <a:bodyPr wrap="square" rtlCol="0">
            <a:spAutoFit/>
          </a:bodyPr>
          <a:lstStyle/>
          <a:p>
            <a:pPr algn="ctr"/>
            <a:r>
              <a:rPr lang="en-US" sz="800" dirty="0" smtClean="0">
                <a:solidFill>
                  <a:schemeClr val="bg1"/>
                </a:solidFill>
                <a:uFillTx/>
              </a:rPr>
              <a:t>End of Immanuel Church Funding</a:t>
            </a:r>
            <a:endParaRPr lang="en-US" sz="800" dirty="0">
              <a:solidFill>
                <a:schemeClr val="bg1"/>
              </a:solidFill>
              <a:uFillTx/>
            </a:endParaRPr>
          </a:p>
        </p:txBody>
      </p:sp>
      <p:sp>
        <p:nvSpPr>
          <p:cNvPr id="184" name="Diamond 183"/>
          <p:cNvSpPr>
            <a:spLocks/>
          </p:cNvSpPr>
          <p:nvPr/>
        </p:nvSpPr>
        <p:spPr>
          <a:xfrm>
            <a:off x="6966328" y="2028504"/>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86" name="Diamond 185"/>
          <p:cNvSpPr>
            <a:spLocks/>
          </p:cNvSpPr>
          <p:nvPr/>
        </p:nvSpPr>
        <p:spPr>
          <a:xfrm>
            <a:off x="5351994" y="2041496"/>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87" name="TextBox 186"/>
          <p:cNvSpPr txBox="1">
            <a:spLocks/>
          </p:cNvSpPr>
          <p:nvPr/>
        </p:nvSpPr>
        <p:spPr>
          <a:xfrm>
            <a:off x="177527" y="1953876"/>
            <a:ext cx="641472" cy="430887"/>
          </a:xfrm>
          <a:prstGeom prst="rect">
            <a:avLst/>
          </a:prstGeom>
          <a:noFill/>
        </p:spPr>
        <p:txBody>
          <a:bodyPr wrap="none" rtlCol="0">
            <a:spAutoFit/>
          </a:bodyPr>
          <a:lstStyle/>
          <a:p>
            <a:pPr algn="ctr"/>
            <a:r>
              <a:rPr lang="en-US" sz="1100" dirty="0" smtClean="0">
                <a:solidFill>
                  <a:schemeClr val="bg1"/>
                </a:solidFill>
                <a:uFillTx/>
              </a:rPr>
              <a:t>Pastor’s</a:t>
            </a:r>
            <a:br>
              <a:rPr lang="en-US" sz="1100" dirty="0" smtClean="0">
                <a:solidFill>
                  <a:schemeClr val="bg1"/>
                </a:solidFill>
                <a:uFillTx/>
              </a:rPr>
            </a:br>
            <a:r>
              <a:rPr lang="en-US" sz="1100" dirty="0" smtClean="0">
                <a:solidFill>
                  <a:schemeClr val="bg1"/>
                </a:solidFill>
                <a:uFillTx/>
              </a:rPr>
              <a:t>Salary</a:t>
            </a:r>
            <a:endParaRPr lang="en-US" sz="1100" dirty="0">
              <a:solidFill>
                <a:schemeClr val="bg1"/>
              </a:solidFill>
              <a:uFillTx/>
            </a:endParaRPr>
          </a:p>
        </p:txBody>
      </p:sp>
      <p:sp>
        <p:nvSpPr>
          <p:cNvPr id="188" name="TextBox 187"/>
          <p:cNvSpPr txBox="1">
            <a:spLocks/>
          </p:cNvSpPr>
          <p:nvPr/>
        </p:nvSpPr>
        <p:spPr>
          <a:xfrm>
            <a:off x="62222" y="2504144"/>
            <a:ext cx="915197" cy="430887"/>
          </a:xfrm>
          <a:prstGeom prst="rect">
            <a:avLst/>
          </a:prstGeom>
          <a:noFill/>
        </p:spPr>
        <p:txBody>
          <a:bodyPr wrap="none" rtlCol="0">
            <a:spAutoFit/>
          </a:bodyPr>
          <a:lstStyle/>
          <a:p>
            <a:pPr algn="ctr"/>
            <a:r>
              <a:rPr lang="en-US" sz="1100" dirty="0" smtClean="0">
                <a:solidFill>
                  <a:schemeClr val="bg1"/>
                </a:solidFill>
                <a:uFillTx/>
              </a:rPr>
              <a:t>Pastor’s</a:t>
            </a:r>
            <a:br>
              <a:rPr lang="en-US" sz="1100" dirty="0" smtClean="0">
                <a:solidFill>
                  <a:schemeClr val="bg1"/>
                </a:solidFill>
                <a:uFillTx/>
              </a:rPr>
            </a:br>
            <a:r>
              <a:rPr lang="en-US" sz="1100" dirty="0" smtClean="0">
                <a:solidFill>
                  <a:schemeClr val="bg1"/>
                </a:solidFill>
                <a:uFillTx/>
              </a:rPr>
              <a:t>Employment</a:t>
            </a:r>
          </a:p>
        </p:txBody>
      </p:sp>
      <p:sp>
        <p:nvSpPr>
          <p:cNvPr id="189" name="Diamond 188"/>
          <p:cNvSpPr>
            <a:spLocks/>
          </p:cNvSpPr>
          <p:nvPr/>
        </p:nvSpPr>
        <p:spPr>
          <a:xfrm>
            <a:off x="5394133" y="3269903"/>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90" name="TextBox 189"/>
          <p:cNvSpPr txBox="1">
            <a:spLocks/>
          </p:cNvSpPr>
          <p:nvPr/>
        </p:nvSpPr>
        <p:spPr>
          <a:xfrm>
            <a:off x="5140111" y="3423174"/>
            <a:ext cx="974888" cy="215444"/>
          </a:xfrm>
          <a:prstGeom prst="rect">
            <a:avLst/>
          </a:prstGeom>
          <a:noFill/>
        </p:spPr>
        <p:txBody>
          <a:bodyPr wrap="square" rtlCol="0">
            <a:spAutoFit/>
          </a:bodyPr>
          <a:lstStyle/>
          <a:p>
            <a:pPr algn="ctr"/>
            <a:r>
              <a:rPr lang="en-US" sz="800" dirty="0" smtClean="0">
                <a:solidFill>
                  <a:schemeClr val="bg1"/>
                </a:solidFill>
                <a:uFillTx/>
              </a:rPr>
              <a:t>Legal Docs Ready</a:t>
            </a:r>
            <a:endParaRPr lang="en-US" sz="800" dirty="0">
              <a:solidFill>
                <a:schemeClr val="bg1"/>
              </a:solidFill>
              <a:uFillTx/>
            </a:endParaRPr>
          </a:p>
        </p:txBody>
      </p:sp>
      <p:sp>
        <p:nvSpPr>
          <p:cNvPr id="193" name="Diamond 192"/>
          <p:cNvSpPr>
            <a:spLocks/>
          </p:cNvSpPr>
          <p:nvPr/>
        </p:nvSpPr>
        <p:spPr>
          <a:xfrm>
            <a:off x="7138130" y="4190063"/>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94" name="TextBox 193"/>
          <p:cNvSpPr txBox="1">
            <a:spLocks/>
          </p:cNvSpPr>
          <p:nvPr/>
        </p:nvSpPr>
        <p:spPr>
          <a:xfrm>
            <a:off x="6878549" y="4343334"/>
            <a:ext cx="800219" cy="338554"/>
          </a:xfrm>
          <a:prstGeom prst="rect">
            <a:avLst/>
          </a:prstGeom>
          <a:noFill/>
        </p:spPr>
        <p:txBody>
          <a:bodyPr wrap="none" rtlCol="0">
            <a:spAutoFit/>
          </a:bodyPr>
          <a:lstStyle/>
          <a:p>
            <a:pPr algn="ctr"/>
            <a:r>
              <a:rPr lang="en-US" sz="800" dirty="0" smtClean="0">
                <a:solidFill>
                  <a:schemeClr val="bg1"/>
                </a:solidFill>
                <a:uFillTx/>
              </a:rPr>
              <a:t>Self-Sustaining</a:t>
            </a:r>
          </a:p>
          <a:p>
            <a:pPr algn="ctr"/>
            <a:r>
              <a:rPr lang="en-US" sz="800" dirty="0" smtClean="0">
                <a:solidFill>
                  <a:schemeClr val="bg1"/>
                </a:solidFill>
                <a:uFillTx/>
              </a:rPr>
              <a:t>Finances</a:t>
            </a:r>
          </a:p>
        </p:txBody>
      </p:sp>
      <p:sp>
        <p:nvSpPr>
          <p:cNvPr id="195" name="Diamond 194"/>
          <p:cNvSpPr>
            <a:spLocks/>
          </p:cNvSpPr>
          <p:nvPr/>
        </p:nvSpPr>
        <p:spPr>
          <a:xfrm>
            <a:off x="6613320" y="4190063"/>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96" name="TextBox 195"/>
          <p:cNvSpPr txBox="1">
            <a:spLocks/>
          </p:cNvSpPr>
          <p:nvPr/>
        </p:nvSpPr>
        <p:spPr>
          <a:xfrm>
            <a:off x="5945890" y="4343334"/>
            <a:ext cx="1083751" cy="461665"/>
          </a:xfrm>
          <a:prstGeom prst="rect">
            <a:avLst/>
          </a:prstGeom>
          <a:noFill/>
        </p:spPr>
        <p:txBody>
          <a:bodyPr wrap="square" rtlCol="0">
            <a:spAutoFit/>
          </a:bodyPr>
          <a:lstStyle/>
          <a:p>
            <a:pPr algn="ctr"/>
            <a:r>
              <a:rPr lang="en-US" sz="800" dirty="0" smtClean="0">
                <a:solidFill>
                  <a:schemeClr val="bg1"/>
                </a:solidFill>
                <a:uFillTx/>
              </a:rPr>
              <a:t>3 Months</a:t>
            </a:r>
          </a:p>
          <a:p>
            <a:pPr algn="ctr"/>
            <a:r>
              <a:rPr lang="en-US" sz="800" dirty="0" smtClean="0">
                <a:solidFill>
                  <a:schemeClr val="bg1"/>
                </a:solidFill>
                <a:uFillTx/>
              </a:rPr>
              <a:t>Worth of Expenses</a:t>
            </a:r>
          </a:p>
          <a:p>
            <a:pPr algn="ctr"/>
            <a:r>
              <a:rPr lang="en-US" sz="800" dirty="0" smtClean="0">
                <a:solidFill>
                  <a:schemeClr val="bg1"/>
                </a:solidFill>
                <a:uFillTx/>
              </a:rPr>
              <a:t>In Checking Account</a:t>
            </a:r>
          </a:p>
        </p:txBody>
      </p:sp>
      <p:sp>
        <p:nvSpPr>
          <p:cNvPr id="198" name="TextBox 197"/>
          <p:cNvSpPr txBox="1">
            <a:spLocks/>
          </p:cNvSpPr>
          <p:nvPr/>
        </p:nvSpPr>
        <p:spPr>
          <a:xfrm>
            <a:off x="6271620" y="3423174"/>
            <a:ext cx="1550594" cy="338554"/>
          </a:xfrm>
          <a:prstGeom prst="rect">
            <a:avLst/>
          </a:prstGeom>
          <a:noFill/>
        </p:spPr>
        <p:txBody>
          <a:bodyPr wrap="square" rtlCol="0">
            <a:spAutoFit/>
          </a:bodyPr>
          <a:lstStyle/>
          <a:p>
            <a:pPr algn="ctr"/>
            <a:r>
              <a:rPr lang="en-US" sz="800" dirty="0" smtClean="0">
                <a:solidFill>
                  <a:schemeClr val="bg1"/>
                </a:solidFill>
                <a:uFillTx/>
              </a:rPr>
              <a:t>Autonomous Leadership</a:t>
            </a:r>
          </a:p>
          <a:p>
            <a:pPr algn="ctr"/>
            <a:r>
              <a:rPr lang="en-US" sz="800" dirty="0" smtClean="0">
                <a:solidFill>
                  <a:schemeClr val="bg1"/>
                </a:solidFill>
                <a:uFillTx/>
              </a:rPr>
              <a:t>And Membership</a:t>
            </a:r>
          </a:p>
        </p:txBody>
      </p:sp>
      <p:sp>
        <p:nvSpPr>
          <p:cNvPr id="7" name="TextBox 6"/>
          <p:cNvSpPr txBox="1">
            <a:spLocks/>
          </p:cNvSpPr>
          <p:nvPr/>
        </p:nvSpPr>
        <p:spPr>
          <a:xfrm>
            <a:off x="6972149" y="1852088"/>
            <a:ext cx="575899" cy="215444"/>
          </a:xfrm>
          <a:prstGeom prst="rect">
            <a:avLst/>
          </a:prstGeom>
          <a:noFill/>
        </p:spPr>
        <p:txBody>
          <a:bodyPr wrap="none" rtlCol="0">
            <a:spAutoFit/>
          </a:bodyPr>
          <a:lstStyle/>
          <a:p>
            <a:r>
              <a:rPr lang="en-US" sz="800" dirty="0">
                <a:solidFill>
                  <a:schemeClr val="bg1"/>
                </a:solidFill>
                <a:uFillTx/>
              </a:rPr>
              <a:t>7</a:t>
            </a:r>
            <a:r>
              <a:rPr lang="en-US" sz="800" dirty="0" smtClean="0">
                <a:solidFill>
                  <a:schemeClr val="bg1"/>
                </a:solidFill>
                <a:uFillTx/>
              </a:rPr>
              <a:t>/1/2017</a:t>
            </a:r>
            <a:endParaRPr lang="en-US" sz="800" dirty="0">
              <a:solidFill>
                <a:schemeClr val="bg1"/>
              </a:solidFill>
              <a:uFillTx/>
            </a:endParaRPr>
          </a:p>
        </p:txBody>
      </p:sp>
      <p:sp>
        <p:nvSpPr>
          <p:cNvPr id="138" name="Diamond 137"/>
          <p:cNvSpPr>
            <a:spLocks/>
          </p:cNvSpPr>
          <p:nvPr/>
        </p:nvSpPr>
        <p:spPr>
          <a:xfrm>
            <a:off x="4535117" y="2579336"/>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41" name="Diamond 140"/>
          <p:cNvSpPr>
            <a:spLocks/>
          </p:cNvSpPr>
          <p:nvPr/>
        </p:nvSpPr>
        <p:spPr>
          <a:xfrm>
            <a:off x="3750633" y="3269903"/>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42" name="TextBox 141"/>
          <p:cNvSpPr txBox="1">
            <a:spLocks/>
          </p:cNvSpPr>
          <p:nvPr/>
        </p:nvSpPr>
        <p:spPr>
          <a:xfrm>
            <a:off x="3336537" y="3423174"/>
            <a:ext cx="958516" cy="338554"/>
          </a:xfrm>
          <a:prstGeom prst="rect">
            <a:avLst/>
          </a:prstGeom>
          <a:noFill/>
        </p:spPr>
        <p:txBody>
          <a:bodyPr wrap="none" rtlCol="0">
            <a:spAutoFit/>
          </a:bodyPr>
          <a:lstStyle/>
          <a:p>
            <a:pPr algn="ctr"/>
            <a:r>
              <a:rPr lang="en-US" sz="800" dirty="0" smtClean="0">
                <a:solidFill>
                  <a:schemeClr val="bg1"/>
                </a:solidFill>
                <a:uFillTx/>
              </a:rPr>
              <a:t>Foundational Docs</a:t>
            </a:r>
          </a:p>
          <a:p>
            <a:pPr algn="ctr"/>
            <a:r>
              <a:rPr lang="en-US" sz="800" dirty="0" smtClean="0">
                <a:solidFill>
                  <a:schemeClr val="bg1"/>
                </a:solidFill>
                <a:uFillTx/>
              </a:rPr>
              <a:t>in Place</a:t>
            </a:r>
            <a:endParaRPr lang="en-US" sz="800" dirty="0">
              <a:solidFill>
                <a:schemeClr val="bg1"/>
              </a:solidFill>
              <a:uFillTx/>
            </a:endParaRPr>
          </a:p>
        </p:txBody>
      </p:sp>
      <p:sp>
        <p:nvSpPr>
          <p:cNvPr id="15" name="Rectangle 14"/>
          <p:cNvSpPr>
            <a:spLocks/>
          </p:cNvSpPr>
          <p:nvPr/>
        </p:nvSpPr>
        <p:spPr>
          <a:xfrm>
            <a:off x="3680966" y="3085237"/>
            <a:ext cx="264565" cy="369332"/>
          </a:xfrm>
          <a:prstGeom prst="rect">
            <a:avLst/>
          </a:prstGeom>
          <a:noFill/>
        </p:spPr>
        <p:txBody>
          <a:bodyPr wrap="square" lIns="91440" tIns="45720" rIns="91440" bIns="45720">
            <a:spAutoFit/>
          </a:bodyPr>
          <a:lstStyle/>
          <a:p>
            <a:pPr algn="ctr"/>
            <a:r>
              <a:rPr lang="en-US"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uFillTx/>
                <a:latin typeface="Zapf Dingbats"/>
                <a:ea typeface="Zapf Dingbats"/>
                <a:cs typeface="Zapf Dingbats"/>
                <a:sym typeface="Zapf Dingbats"/>
              </a:rPr>
              <a:t>✓</a:t>
            </a:r>
            <a:endParaRPr lang="en-US" b="1" cap="none" spc="0" dirty="0">
              <a:ln w="12700">
                <a:solidFill>
                  <a:schemeClr val="tx2">
                    <a:satMod val="155000"/>
                  </a:schemeClr>
                </a:solidFill>
                <a:prstDash val="solid"/>
              </a:ln>
              <a:effectLst>
                <a:outerShdw blurRad="41275" dist="20320" dir="1800000" algn="tl" rotWithShape="0">
                  <a:srgbClr val="000000">
                    <a:alpha val="40000"/>
                  </a:srgbClr>
                </a:outerShdw>
              </a:effectLst>
              <a:uFillTx/>
            </a:endParaRPr>
          </a:p>
        </p:txBody>
      </p:sp>
      <p:sp>
        <p:nvSpPr>
          <p:cNvPr id="143" name="Rectangle 142"/>
          <p:cNvSpPr>
            <a:spLocks/>
          </p:cNvSpPr>
          <p:nvPr/>
        </p:nvSpPr>
        <p:spPr>
          <a:xfrm>
            <a:off x="4629054" y="3819070"/>
            <a:ext cx="2586829" cy="1699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solidFill>
                  <a:schemeClr val="tx1"/>
                </a:solidFill>
                <a:uFillTx/>
              </a:rPr>
              <a:t>Financial Ledger and Checking Account</a:t>
            </a:r>
            <a:endParaRPr lang="en-US" sz="1200" dirty="0">
              <a:solidFill>
                <a:schemeClr val="tx1"/>
              </a:solidFill>
              <a:uFillTx/>
            </a:endParaRPr>
          </a:p>
        </p:txBody>
      </p:sp>
      <p:cxnSp>
        <p:nvCxnSpPr>
          <p:cNvPr id="147" name="Straight Connector 146"/>
          <p:cNvCxnSpPr/>
          <p:nvPr/>
        </p:nvCxnSpPr>
        <p:spPr>
          <a:xfrm>
            <a:off x="3032295" y="1738073"/>
            <a:ext cx="0" cy="290431"/>
          </a:xfrm>
          <a:prstGeom prst="line">
            <a:avLst/>
          </a:prstGeom>
          <a:ln>
            <a:prstDash val="dash"/>
          </a:ln>
        </p:spPr>
        <p:style>
          <a:lnRef idx="2">
            <a:schemeClr val="accent3"/>
          </a:lnRef>
          <a:fillRef idx="0">
            <a:schemeClr val="accent3"/>
          </a:fillRef>
          <a:effectRef idx="1">
            <a:schemeClr val="accent3"/>
          </a:effectRef>
          <a:fontRef idx="minor">
            <a:schemeClr val="tx1"/>
          </a:fontRef>
        </p:style>
      </p:cxnSp>
      <p:sp>
        <p:nvSpPr>
          <p:cNvPr id="148" name="Diamond 147"/>
          <p:cNvSpPr>
            <a:spLocks/>
          </p:cNvSpPr>
          <p:nvPr/>
        </p:nvSpPr>
        <p:spPr>
          <a:xfrm>
            <a:off x="2949050" y="2041496"/>
            <a:ext cx="140529" cy="153271"/>
          </a:xfrm>
          <a:prstGeom prst="diamond">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uFillTx/>
            </a:endParaRPr>
          </a:p>
        </p:txBody>
      </p:sp>
      <p:sp>
        <p:nvSpPr>
          <p:cNvPr id="17" name="TextBox 16"/>
          <p:cNvSpPr txBox="1">
            <a:spLocks/>
          </p:cNvSpPr>
          <p:nvPr/>
        </p:nvSpPr>
        <p:spPr>
          <a:xfrm>
            <a:off x="6661880" y="4015103"/>
            <a:ext cx="291629" cy="369332"/>
          </a:xfrm>
          <a:prstGeom prst="rect">
            <a:avLst/>
          </a:prstGeom>
          <a:noFill/>
        </p:spPr>
        <p:txBody>
          <a:bodyPr wrap="none" rtlCol="0">
            <a:spAutoFit/>
          </a:bodyPr>
          <a:lstStyle/>
          <a:p>
            <a:r>
              <a:rPr lang="en-US" dirty="0" smtClean="0">
                <a:solidFill>
                  <a:schemeClr val="bg1"/>
                </a:solidFill>
                <a:uFillTx/>
              </a:rPr>
              <a:t>?</a:t>
            </a:r>
            <a:endParaRPr lang="en-US" dirty="0">
              <a:solidFill>
                <a:schemeClr val="bg1"/>
              </a:solidFill>
              <a:uFillTx/>
            </a:endParaRPr>
          </a:p>
        </p:txBody>
      </p:sp>
      <p:sp>
        <p:nvSpPr>
          <p:cNvPr id="150" name="TextBox 149"/>
          <p:cNvSpPr txBox="1">
            <a:spLocks/>
          </p:cNvSpPr>
          <p:nvPr/>
        </p:nvSpPr>
        <p:spPr>
          <a:xfrm>
            <a:off x="7216406" y="4011983"/>
            <a:ext cx="291629" cy="369332"/>
          </a:xfrm>
          <a:prstGeom prst="rect">
            <a:avLst/>
          </a:prstGeom>
          <a:noFill/>
        </p:spPr>
        <p:txBody>
          <a:bodyPr wrap="none" rtlCol="0">
            <a:spAutoFit/>
          </a:bodyPr>
          <a:lstStyle/>
          <a:p>
            <a:r>
              <a:rPr lang="en-US" dirty="0" smtClean="0">
                <a:solidFill>
                  <a:schemeClr val="bg1"/>
                </a:solidFill>
                <a:uFillTx/>
              </a:rPr>
              <a:t>?</a:t>
            </a:r>
            <a:endParaRPr lang="en-US" dirty="0">
              <a:solidFill>
                <a:schemeClr val="bg1"/>
              </a:solidFill>
              <a:uFillTx/>
            </a:endParaRPr>
          </a:p>
        </p:txBody>
      </p:sp>
      <p:sp>
        <p:nvSpPr>
          <p:cNvPr id="151" name="TextBox 150"/>
          <p:cNvSpPr txBox="1">
            <a:spLocks/>
          </p:cNvSpPr>
          <p:nvPr/>
        </p:nvSpPr>
        <p:spPr>
          <a:xfrm>
            <a:off x="5470674" y="3101663"/>
            <a:ext cx="291629" cy="369332"/>
          </a:xfrm>
          <a:prstGeom prst="rect">
            <a:avLst/>
          </a:prstGeom>
          <a:noFill/>
        </p:spPr>
        <p:txBody>
          <a:bodyPr wrap="none" rtlCol="0">
            <a:spAutoFit/>
          </a:bodyPr>
          <a:lstStyle/>
          <a:p>
            <a:r>
              <a:rPr lang="en-US" dirty="0" smtClean="0">
                <a:solidFill>
                  <a:schemeClr val="bg1"/>
                </a:solidFill>
                <a:uFillTx/>
              </a:rPr>
              <a:t>?</a:t>
            </a:r>
            <a:endParaRPr lang="en-US" dirty="0">
              <a:solidFill>
                <a:schemeClr val="bg1"/>
              </a:solidFill>
              <a:uFillTx/>
            </a:endParaRPr>
          </a:p>
        </p:txBody>
      </p:sp>
      <p:sp>
        <p:nvSpPr>
          <p:cNvPr id="152" name="TextBox 151"/>
          <p:cNvSpPr txBox="1">
            <a:spLocks/>
          </p:cNvSpPr>
          <p:nvPr/>
        </p:nvSpPr>
        <p:spPr>
          <a:xfrm>
            <a:off x="7472350" y="3114713"/>
            <a:ext cx="291629" cy="369332"/>
          </a:xfrm>
          <a:prstGeom prst="rect">
            <a:avLst/>
          </a:prstGeom>
          <a:noFill/>
        </p:spPr>
        <p:txBody>
          <a:bodyPr wrap="none" rtlCol="0">
            <a:spAutoFit/>
          </a:bodyPr>
          <a:lstStyle/>
          <a:p>
            <a:r>
              <a:rPr lang="en-US" dirty="0" smtClean="0">
                <a:solidFill>
                  <a:schemeClr val="bg1"/>
                </a:solidFill>
                <a:uFillTx/>
              </a:rPr>
              <a:t>?</a:t>
            </a:r>
            <a:endParaRPr lang="en-US" dirty="0">
              <a:solidFill>
                <a:schemeClr val="bg1"/>
              </a:solidFill>
              <a:uFillTx/>
            </a:endParaRPr>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379"/>
            <a:ext cx="8229600" cy="655861"/>
          </a:xfrm>
        </p:spPr>
        <p:txBody>
          <a:bodyPr>
            <a:normAutofit fontScale="90000"/>
          </a:bodyPr>
          <a:lstStyle/>
          <a:p>
            <a:r>
              <a:rPr lang="en-US" dirty="0" smtClean="0">
                <a:uFillTx/>
              </a:rPr>
              <a:t>Summary</a:t>
            </a:r>
            <a:endParaRPr lang="en-US" dirty="0">
              <a:uFillTx/>
            </a:endParaRPr>
          </a:p>
        </p:txBody>
      </p:sp>
      <p:sp>
        <p:nvSpPr>
          <p:cNvPr id="4" name="Content Placeholder 3"/>
          <p:cNvSpPr>
            <a:spLocks noGrp="1"/>
          </p:cNvSpPr>
          <p:nvPr>
            <p:ph idx="1"/>
          </p:nvPr>
        </p:nvSpPr>
        <p:spPr>
          <a:xfrm>
            <a:off x="334091" y="745708"/>
            <a:ext cx="4914191" cy="4094851"/>
          </a:xfrm>
        </p:spPr>
        <p:txBody>
          <a:bodyPr>
            <a:noAutofit/>
          </a:bodyPr>
          <a:lstStyle/>
          <a:p>
            <a:r>
              <a:rPr lang="en-US" sz="2000" dirty="0" smtClean="0">
                <a:uFillTx/>
              </a:rPr>
              <a:t>Cornerstone has made </a:t>
            </a:r>
            <a:r>
              <a:rPr lang="en-US" sz="2000" b="1" i="1" u="sng" dirty="0" smtClean="0">
                <a:uFillTx/>
              </a:rPr>
              <a:t>amazing progress </a:t>
            </a:r>
            <a:r>
              <a:rPr lang="en-US" sz="2000" dirty="0" smtClean="0">
                <a:uFillTx/>
              </a:rPr>
              <a:t>toward autonomy since launch on October 3rd, 2015</a:t>
            </a:r>
          </a:p>
          <a:p>
            <a:pPr lvl="1"/>
            <a:r>
              <a:rPr lang="en-US" sz="1600" dirty="0" smtClean="0">
                <a:uFillTx/>
              </a:rPr>
              <a:t>God has done the work</a:t>
            </a:r>
            <a:r>
              <a:rPr lang="is-IS" sz="1600" dirty="0" smtClean="0">
                <a:uFillTx/>
              </a:rPr>
              <a:t>…</a:t>
            </a:r>
            <a:endParaRPr lang="en-US" sz="1600" dirty="0" smtClean="0">
              <a:uFillTx/>
            </a:endParaRPr>
          </a:p>
          <a:p>
            <a:pPr marL="457200" lvl="1" indent="0">
              <a:buNone/>
            </a:pPr>
            <a:r>
              <a:rPr lang="is-IS" sz="1600" dirty="0" smtClean="0">
                <a:uFillTx/>
              </a:rPr>
              <a:t>			… using people like you and me</a:t>
            </a:r>
            <a:r>
              <a:rPr lang="en-US" sz="1600" dirty="0" smtClean="0">
                <a:uFillTx/>
              </a:rPr>
              <a:t>!</a:t>
            </a:r>
          </a:p>
          <a:p>
            <a:r>
              <a:rPr lang="en-US" sz="2000" dirty="0" smtClean="0">
                <a:uFillTx/>
              </a:rPr>
              <a:t>Autonomy will probably be upon us </a:t>
            </a:r>
            <a:r>
              <a:rPr lang="en-US" sz="2000" b="1" i="1" u="sng" dirty="0" smtClean="0">
                <a:uFillTx/>
              </a:rPr>
              <a:t>soon</a:t>
            </a:r>
          </a:p>
          <a:p>
            <a:r>
              <a:rPr lang="en-US" sz="2000" dirty="0" smtClean="0">
                <a:uFillTx/>
              </a:rPr>
              <a:t>Let’s continue to pray that God would:</a:t>
            </a:r>
          </a:p>
          <a:p>
            <a:pPr lvl="1"/>
            <a:r>
              <a:rPr lang="en-US" sz="1600" dirty="0" smtClean="0">
                <a:uFillTx/>
              </a:rPr>
              <a:t>Fulfill the vision of making Cornerstone:</a:t>
            </a:r>
          </a:p>
          <a:p>
            <a:pPr lvl="2"/>
            <a:r>
              <a:rPr lang="en-US" sz="1400" dirty="0" smtClean="0">
                <a:uFillTx/>
              </a:rPr>
              <a:t>A gospel-centered church that changes lives through sharing the message of Jesus Christ in word and deed</a:t>
            </a:r>
          </a:p>
          <a:p>
            <a:pPr lvl="1"/>
            <a:r>
              <a:rPr lang="en-US" sz="1600" dirty="0" smtClean="0">
                <a:uFillTx/>
              </a:rPr>
              <a:t>That together we may achieve the mission:</a:t>
            </a:r>
          </a:p>
          <a:p>
            <a:pPr lvl="2"/>
            <a:r>
              <a:rPr lang="en-US" sz="1400" dirty="0" smtClean="0">
                <a:uFillTx/>
              </a:rPr>
              <a:t>To make, mature, and multiply followers of Jesus</a:t>
            </a:r>
          </a:p>
        </p:txBody>
      </p:sp>
      <p:sp>
        <p:nvSpPr>
          <p:cNvPr id="3" name="Slide Number Placeholder 2"/>
          <p:cNvSpPr>
            <a:spLocks noGrp="1"/>
          </p:cNvSpPr>
          <p:nvPr>
            <p:ph type="sldNum" sz="quarter" idx="12"/>
          </p:nvPr>
        </p:nvSpPr>
        <p:spPr/>
        <p:txBody>
          <a:bodyPr/>
          <a:lstStyle/>
          <a:p>
            <a:fld id="{7EB01CAE-F407-BD43-A611-254CF1653CA3}" type="slidenum">
              <a:rPr lang="en-US" smtClean="0">
                <a:uFillTx/>
              </a:rPr>
              <a:pPr/>
              <a:t>14</a:t>
            </a:fld>
            <a:endParaRPr lang="en-US">
              <a:uFillTx/>
            </a:endParaRPr>
          </a:p>
        </p:txBody>
      </p:sp>
      <p:pic>
        <p:nvPicPr>
          <p:cNvPr id="5" name="Picture 4" descr="Macintosh HD:Users:courtemancha:Google Drive:Church Plant Ministry Team:Logo:logo:logo-alternate-color.eps"/>
          <p:cNvPicPr>
            <a:picLocks noChangeAspect="1"/>
          </p:cNvPicPr>
          <p:nvPr/>
        </p:nvPicPr>
        <p:blipFill>
          <a:blip r:embed="rId2"/>
          <a:srcRect/>
          <a:stretch>
            <a:fillRect/>
          </a:stretch>
        </p:blipFill>
        <p:spPr bwMode="auto">
          <a:xfrm>
            <a:off x="5306591" y="1063229"/>
            <a:ext cx="3621962" cy="3646276"/>
          </a:xfrm>
          <a:prstGeom prst="rect">
            <a:avLst/>
          </a:prstGeom>
          <a:noFill/>
          <a:ln>
            <a:noFill/>
          </a:ln>
        </p:spPr>
      </p:pic>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How Can I Help?</a:t>
            </a:r>
            <a:endParaRPr lang="en-US" dirty="0">
              <a:uFillTx/>
            </a:endParaRPr>
          </a:p>
        </p:txBody>
      </p:sp>
      <p:sp>
        <p:nvSpPr>
          <p:cNvPr id="3" name="Content Placeholder 2"/>
          <p:cNvSpPr>
            <a:spLocks noGrp="1"/>
          </p:cNvSpPr>
          <p:nvPr>
            <p:ph idx="1"/>
          </p:nvPr>
        </p:nvSpPr>
        <p:spPr>
          <a:xfrm>
            <a:off x="457200" y="1200151"/>
            <a:ext cx="4699770" cy="3394472"/>
          </a:xfrm>
        </p:spPr>
        <p:txBody>
          <a:bodyPr/>
          <a:lstStyle/>
          <a:p>
            <a:r>
              <a:rPr lang="en-US" dirty="0" smtClean="0">
                <a:uFillTx/>
              </a:rPr>
              <a:t>Pray</a:t>
            </a:r>
          </a:p>
          <a:p>
            <a:r>
              <a:rPr lang="en-US" dirty="0" smtClean="0">
                <a:uFillTx/>
              </a:rPr>
              <a:t>Give financially</a:t>
            </a:r>
          </a:p>
          <a:p>
            <a:r>
              <a:rPr lang="en-US" dirty="0" smtClean="0">
                <a:uFillTx/>
              </a:rPr>
              <a:t>Serve on a ministry team</a:t>
            </a:r>
            <a:endParaRPr lang="en-US" dirty="0">
              <a:uFillTx/>
            </a:endParaRPr>
          </a:p>
        </p:txBody>
      </p:sp>
      <p:sp>
        <p:nvSpPr>
          <p:cNvPr id="4" name="Slide Number Placeholder 3"/>
          <p:cNvSpPr>
            <a:spLocks noGrp="1"/>
          </p:cNvSpPr>
          <p:nvPr>
            <p:ph type="sldNum" sz="quarter" idx="12"/>
          </p:nvPr>
        </p:nvSpPr>
        <p:spPr/>
        <p:txBody>
          <a:bodyPr/>
          <a:lstStyle/>
          <a:p>
            <a:fld id="{7EB01CAE-F407-BD43-A611-254CF1653CA3}" type="slidenum">
              <a:rPr lang="en-US" smtClean="0">
                <a:uFillTx/>
              </a:rPr>
              <a:t>15</a:t>
            </a:fld>
            <a:endParaRPr lang="en-US">
              <a:uFillTx/>
            </a:endParaRPr>
          </a:p>
        </p:txBody>
      </p:sp>
      <p:pic>
        <p:nvPicPr>
          <p:cNvPr id="5" name="Picture 4" descr="Macintosh HD:Users:courtemancha:Google Drive:Church Plant Ministry Team:Logo:logo:logo-alternate-color.eps"/>
          <p:cNvPicPr>
            <a:picLocks noChangeAspect="1"/>
          </p:cNvPicPr>
          <p:nvPr/>
        </p:nvPicPr>
        <p:blipFill>
          <a:blip r:embed="rId2"/>
          <a:srcRect/>
          <a:stretch>
            <a:fillRect/>
          </a:stretch>
        </p:blipFill>
        <p:spPr bwMode="auto">
          <a:xfrm>
            <a:off x="5306591" y="1063229"/>
            <a:ext cx="3621962" cy="3646276"/>
          </a:xfrm>
          <a:prstGeom prst="rect">
            <a:avLst/>
          </a:prstGeom>
          <a:noFill/>
          <a:ln>
            <a:noFill/>
          </a:ln>
        </p:spPr>
      </p:pic>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7259"/>
            <a:ext cx="8229600" cy="857250"/>
          </a:xfrm>
        </p:spPr>
        <p:txBody>
          <a:bodyPr>
            <a:normAutofit fontScale="90000"/>
          </a:bodyPr>
          <a:lstStyle/>
          <a:p>
            <a:r>
              <a:rPr lang="en-US" i="1" dirty="0" smtClean="0">
                <a:uFillTx/>
              </a:rPr>
              <a:t>“When Will Cornerstone Be an Autonomous Church?”</a:t>
            </a:r>
            <a:endParaRPr lang="en-US" i="1" dirty="0">
              <a:uFillTx/>
            </a:endParaRPr>
          </a:p>
        </p:txBody>
      </p:sp>
      <p:sp>
        <p:nvSpPr>
          <p:cNvPr id="4" name="Slide Number Placeholder 3"/>
          <p:cNvSpPr>
            <a:spLocks noGrp="1"/>
          </p:cNvSpPr>
          <p:nvPr>
            <p:ph type="sldNum" sz="quarter" idx="12"/>
          </p:nvPr>
        </p:nvSpPr>
        <p:spPr/>
        <p:txBody>
          <a:bodyPr/>
          <a:lstStyle/>
          <a:p>
            <a:fld id="{7EB01CAE-F407-BD43-A611-254CF1653CA3}" type="slidenum">
              <a:rPr lang="en-US" smtClean="0">
                <a:uFillTx/>
              </a:rPr>
              <a:t>2</a:t>
            </a:fld>
            <a:endParaRPr lang="en-US">
              <a:uFillTx/>
            </a:endParaRPr>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Terms</a:t>
            </a:r>
            <a:endParaRPr lang="en-US" dirty="0">
              <a:uFillTx/>
            </a:endParaRPr>
          </a:p>
        </p:txBody>
      </p:sp>
      <p:sp>
        <p:nvSpPr>
          <p:cNvPr id="3" name="Content Placeholder 2"/>
          <p:cNvSpPr>
            <a:spLocks noGrp="1"/>
          </p:cNvSpPr>
          <p:nvPr>
            <p:ph idx="1"/>
          </p:nvPr>
        </p:nvSpPr>
        <p:spPr/>
        <p:txBody>
          <a:bodyPr>
            <a:normAutofit/>
          </a:bodyPr>
          <a:lstStyle/>
          <a:p>
            <a:r>
              <a:rPr lang="en-US" dirty="0" smtClean="0">
                <a:uFillTx/>
              </a:rPr>
              <a:t>Autonomous = self-governing</a:t>
            </a:r>
          </a:p>
          <a:p>
            <a:r>
              <a:rPr lang="en-US" dirty="0" smtClean="0">
                <a:uFillTx/>
              </a:rPr>
              <a:t>Autonomy is not </a:t>
            </a:r>
            <a:r>
              <a:rPr lang="en-US" i="1" dirty="0" smtClean="0">
                <a:uFillTx/>
              </a:rPr>
              <a:t>necessarily</a:t>
            </a:r>
            <a:r>
              <a:rPr lang="en-US" dirty="0" smtClean="0">
                <a:uFillTx/>
              </a:rPr>
              <a:t> the same as (financial) independence</a:t>
            </a:r>
          </a:p>
          <a:p>
            <a:pPr lvl="1"/>
            <a:r>
              <a:rPr lang="en-US" dirty="0" smtClean="0">
                <a:uFillTx/>
              </a:rPr>
              <a:t>As an example, most mission organizations are autonomous, and yet depend on the investment of their supporters</a:t>
            </a:r>
          </a:p>
        </p:txBody>
      </p:sp>
      <p:sp>
        <p:nvSpPr>
          <p:cNvPr id="5" name="Slide Number Placeholder 4"/>
          <p:cNvSpPr>
            <a:spLocks noGrp="1"/>
          </p:cNvSpPr>
          <p:nvPr>
            <p:ph type="sldNum" sz="quarter" idx="11"/>
          </p:nvPr>
        </p:nvSpPr>
        <p:spPr/>
        <p:txBody>
          <a:bodyPr/>
          <a:lstStyle/>
          <a:p>
            <a:fld id="{C1421EFE-3262-1748-BF25-07A2EAEEECAC}" type="slidenum">
              <a:rPr lang="en-US" smtClean="0">
                <a:uFillTx/>
              </a:rPr>
              <a:pPr/>
              <a:t>3</a:t>
            </a:fld>
            <a:endParaRPr lang="en-US">
              <a:uFillTx/>
            </a:endParaRPr>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uFillTx/>
              </a:rPr>
              <a:t>Autonomous?</a:t>
            </a:r>
            <a:endParaRPr lang="en-US" dirty="0">
              <a:uFillTx/>
            </a:endParaRPr>
          </a:p>
        </p:txBody>
      </p:sp>
      <p:sp>
        <p:nvSpPr>
          <p:cNvPr id="3" name="Content Placeholder 2"/>
          <p:cNvSpPr>
            <a:spLocks noGrp="1"/>
          </p:cNvSpPr>
          <p:nvPr>
            <p:ph idx="1"/>
          </p:nvPr>
        </p:nvSpPr>
        <p:spPr/>
        <p:txBody>
          <a:bodyPr>
            <a:normAutofit fontScale="70000" lnSpcReduction="20000"/>
          </a:bodyPr>
          <a:lstStyle/>
          <a:p>
            <a:r>
              <a:rPr lang="en-US" dirty="0" smtClean="0">
                <a:uFillTx/>
              </a:rPr>
              <a:t>The pattern of New Testament Churches is local governance:</a:t>
            </a:r>
          </a:p>
          <a:p>
            <a:pPr lvl="1"/>
            <a:r>
              <a:rPr lang="en-US" dirty="0" smtClean="0">
                <a:uFillTx/>
              </a:rPr>
              <a:t>Selected </a:t>
            </a:r>
            <a:r>
              <a:rPr lang="en-US" dirty="0">
                <a:uFillTx/>
              </a:rPr>
              <a:t>from their own membership persons to care for the physical need of members (Acts 6:3-6</a:t>
            </a:r>
            <a:r>
              <a:rPr lang="en-US" dirty="0" smtClean="0">
                <a:uFillTx/>
              </a:rPr>
              <a:t>)</a:t>
            </a:r>
            <a:endParaRPr lang="en-US" dirty="0">
              <a:uFillTx/>
            </a:endParaRPr>
          </a:p>
          <a:p>
            <a:pPr lvl="1"/>
            <a:r>
              <a:rPr lang="en-US" dirty="0">
                <a:uFillTx/>
              </a:rPr>
              <a:t>D</a:t>
            </a:r>
            <a:r>
              <a:rPr lang="en-US" dirty="0" smtClean="0">
                <a:uFillTx/>
              </a:rPr>
              <a:t>etermined </a:t>
            </a:r>
            <a:r>
              <a:rPr lang="en-US" dirty="0">
                <a:uFillTx/>
              </a:rPr>
              <a:t>what persons would be commissioned for specific ministries (Acts 13:1-3) </a:t>
            </a:r>
            <a:endParaRPr lang="en-US" dirty="0" smtClean="0">
              <a:uFillTx/>
            </a:endParaRPr>
          </a:p>
          <a:p>
            <a:pPr lvl="1"/>
            <a:r>
              <a:rPr lang="en-US" dirty="0" smtClean="0">
                <a:uFillTx/>
              </a:rPr>
              <a:t>Had their own leadership (a.k.a.: Elders) (Acts 14:23, 1 Peter 5:1-3)</a:t>
            </a:r>
            <a:endParaRPr lang="en-US" dirty="0">
              <a:uFillTx/>
            </a:endParaRPr>
          </a:p>
          <a:p>
            <a:pPr lvl="1"/>
            <a:r>
              <a:rPr lang="en-US" dirty="0" smtClean="0">
                <a:uFillTx/>
              </a:rPr>
              <a:t>Disciplined their own members (1 Corinthians 5:1-13)</a:t>
            </a:r>
          </a:p>
          <a:p>
            <a:r>
              <a:rPr lang="en-US" dirty="0" smtClean="0">
                <a:uFillTx/>
              </a:rPr>
              <a:t>Based on:</a:t>
            </a:r>
          </a:p>
          <a:p>
            <a:pPr lvl="1"/>
            <a:r>
              <a:rPr lang="en-US" dirty="0">
                <a:uFillTx/>
              </a:rPr>
              <a:t>T</a:t>
            </a:r>
            <a:r>
              <a:rPr lang="en-US" dirty="0" smtClean="0">
                <a:uFillTx/>
              </a:rPr>
              <a:t>he lordship of Christ (Colossians 1:18)</a:t>
            </a:r>
          </a:p>
          <a:p>
            <a:pPr lvl="1"/>
            <a:r>
              <a:rPr lang="en-US" dirty="0">
                <a:uFillTx/>
              </a:rPr>
              <a:t>T</a:t>
            </a:r>
            <a:r>
              <a:rPr lang="en-US" dirty="0" smtClean="0">
                <a:uFillTx/>
              </a:rPr>
              <a:t>he guidance of the Holy Spirit (Acts 13:2)</a:t>
            </a:r>
          </a:p>
          <a:p>
            <a:pPr lvl="1"/>
            <a:r>
              <a:rPr lang="en-US" dirty="0">
                <a:uFillTx/>
              </a:rPr>
              <a:t>T</a:t>
            </a:r>
            <a:r>
              <a:rPr lang="en-US" dirty="0" smtClean="0">
                <a:uFillTx/>
              </a:rPr>
              <a:t>he priesthood of all believers (1 Peter 2:9)</a:t>
            </a:r>
            <a:endParaRPr lang="en-US" dirty="0">
              <a:uFillTx/>
            </a:endParaRPr>
          </a:p>
        </p:txBody>
      </p:sp>
      <p:sp>
        <p:nvSpPr>
          <p:cNvPr id="4" name="Slide Number Placeholder 3"/>
          <p:cNvSpPr>
            <a:spLocks noGrp="1"/>
          </p:cNvSpPr>
          <p:nvPr>
            <p:ph type="sldNum" sz="quarter" idx="12"/>
          </p:nvPr>
        </p:nvSpPr>
        <p:spPr/>
        <p:txBody>
          <a:bodyPr/>
          <a:lstStyle/>
          <a:p>
            <a:fld id="{7EB01CAE-F407-BD43-A611-254CF1653CA3}" type="slidenum">
              <a:rPr lang="en-US" smtClean="0">
                <a:uFillTx/>
              </a:rPr>
              <a:t>4</a:t>
            </a:fld>
            <a:endParaRPr lang="en-US">
              <a:uFillTx/>
            </a:endParaRPr>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130"/>
            <a:ext cx="8229600" cy="857250"/>
          </a:xfrm>
        </p:spPr>
        <p:txBody>
          <a:bodyPr/>
          <a:lstStyle/>
          <a:p>
            <a:r>
              <a:rPr lang="en-US" dirty="0" smtClean="0">
                <a:uFillTx/>
              </a:rPr>
              <a:t>Is Cornerstone Autonomous?</a:t>
            </a:r>
            <a:endParaRPr lang="en-US" dirty="0">
              <a:uFillTx/>
            </a:endParaRPr>
          </a:p>
        </p:txBody>
      </p:sp>
      <p:sp>
        <p:nvSpPr>
          <p:cNvPr id="3" name="Content Placeholder 2"/>
          <p:cNvSpPr>
            <a:spLocks noGrp="1"/>
          </p:cNvSpPr>
          <p:nvPr>
            <p:ph idx="1"/>
          </p:nvPr>
        </p:nvSpPr>
        <p:spPr>
          <a:xfrm>
            <a:off x="223212" y="893895"/>
            <a:ext cx="6604000" cy="4108727"/>
          </a:xfrm>
        </p:spPr>
        <p:txBody>
          <a:bodyPr>
            <a:normAutofit fontScale="62500" lnSpcReduction="20000"/>
          </a:bodyPr>
          <a:lstStyle/>
          <a:p>
            <a:r>
              <a:rPr lang="en-US" dirty="0" smtClean="0">
                <a:uFillTx/>
              </a:rPr>
              <a:t>Not yet</a:t>
            </a:r>
          </a:p>
          <a:p>
            <a:pPr lvl="1"/>
            <a:r>
              <a:rPr lang="en-US" dirty="0" smtClean="0">
                <a:uFillTx/>
              </a:rPr>
              <a:t>Cornerstone is currently a ministry of Immanuel Church in Chelmsford, our planting church</a:t>
            </a:r>
          </a:p>
          <a:p>
            <a:pPr lvl="2"/>
            <a:r>
              <a:rPr lang="en-US" dirty="0" smtClean="0">
                <a:uFillTx/>
              </a:rPr>
              <a:t>Immanuel Church = mother</a:t>
            </a:r>
          </a:p>
          <a:p>
            <a:pPr lvl="2"/>
            <a:r>
              <a:rPr lang="en-US" dirty="0" smtClean="0">
                <a:uFillTx/>
              </a:rPr>
              <a:t>Cornerstone Congregational Church = daughter</a:t>
            </a:r>
          </a:p>
          <a:p>
            <a:r>
              <a:rPr lang="en-US" dirty="0" smtClean="0">
                <a:uFillTx/>
              </a:rPr>
              <a:t>What is remaining before autonomy?</a:t>
            </a:r>
          </a:p>
          <a:p>
            <a:pPr lvl="1"/>
            <a:r>
              <a:rPr lang="en-US" dirty="0" smtClean="0">
                <a:uFillTx/>
              </a:rPr>
              <a:t>Financial readiness necessary to operate autonomously</a:t>
            </a:r>
          </a:p>
          <a:p>
            <a:pPr lvl="1"/>
            <a:r>
              <a:rPr lang="en-US" dirty="0" smtClean="0">
                <a:uFillTx/>
              </a:rPr>
              <a:t>All marks of a healthy church, including leadership and members</a:t>
            </a:r>
          </a:p>
          <a:p>
            <a:pPr lvl="1"/>
            <a:r>
              <a:rPr lang="en-US" dirty="0" smtClean="0">
                <a:uFillTx/>
              </a:rPr>
              <a:t>Recognized as an independent legal entity in the state of Massachusetts</a:t>
            </a:r>
          </a:p>
          <a:p>
            <a:r>
              <a:rPr lang="en-US" dirty="0" smtClean="0">
                <a:uFillTx/>
              </a:rPr>
              <a:t>How close are we? Let’s look and assess.</a:t>
            </a:r>
          </a:p>
          <a:p>
            <a:pPr lvl="1"/>
            <a:r>
              <a:rPr lang="en-US" dirty="0" smtClean="0">
                <a:uFillTx/>
              </a:rPr>
              <a:t>This is NOT a measurement of our ministries or ministry teams!</a:t>
            </a:r>
          </a:p>
          <a:p>
            <a:pPr lvl="1"/>
            <a:r>
              <a:rPr lang="en-US" dirty="0" smtClean="0">
                <a:uFillTx/>
              </a:rPr>
              <a:t>These ratings are NOT exact, or even coordinated</a:t>
            </a:r>
          </a:p>
          <a:p>
            <a:pPr lvl="2"/>
            <a:endParaRPr lang="en-US" dirty="0" smtClean="0">
              <a:uFillTx/>
            </a:endParaRPr>
          </a:p>
        </p:txBody>
      </p:sp>
      <p:sp>
        <p:nvSpPr>
          <p:cNvPr id="4" name="Slide Number Placeholder 3"/>
          <p:cNvSpPr>
            <a:spLocks noGrp="1"/>
          </p:cNvSpPr>
          <p:nvPr>
            <p:ph type="sldNum" sz="quarter" idx="12"/>
          </p:nvPr>
        </p:nvSpPr>
        <p:spPr/>
        <p:txBody>
          <a:bodyPr/>
          <a:lstStyle/>
          <a:p>
            <a:fld id="{7EB01CAE-F407-BD43-A611-254CF1653CA3}" type="slidenum">
              <a:rPr lang="en-US" smtClean="0">
                <a:uFillTx/>
              </a:rPr>
              <a:pPr/>
              <a:t>5</a:t>
            </a:fld>
            <a:endParaRPr lang="en-US">
              <a:uFillTx/>
            </a:endParaRPr>
          </a:p>
        </p:txBody>
      </p:sp>
      <p:sp>
        <p:nvSpPr>
          <p:cNvPr id="5" name="Content Placeholder 2"/>
          <p:cNvSpPr txBox="1">
            <a:spLocks/>
          </p:cNvSpPr>
          <p:nvPr/>
        </p:nvSpPr>
        <p:spPr>
          <a:xfrm>
            <a:off x="6902477" y="2904025"/>
            <a:ext cx="2079886" cy="1768035"/>
          </a:xfrm>
          <a:prstGeom prst="rect">
            <a:avLst/>
          </a:prstGeom>
          <a:solidFill>
            <a:srgbClr val="FF6600"/>
          </a:solidFill>
        </p:spPr>
        <p:style>
          <a:lnRef idx="0">
            <a:schemeClr val="accent6"/>
          </a:lnRef>
          <a:fillRef idx="3">
            <a:schemeClr val="accent6"/>
          </a:fillRef>
          <a:effectRef idx="3">
            <a:schemeClr val="accent6"/>
          </a:effectRef>
          <a:fontRef idx="minor">
            <a:schemeClr val="lt1"/>
          </a:fontRef>
        </p:style>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rgbClr val="FFFFFF"/>
                </a:solidFill>
                <a:uFillTx/>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FFFFFF"/>
                </a:solidFill>
                <a:uFillTx/>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FFFFFF"/>
                </a:solidFill>
                <a:uFillTx/>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FFFFFF"/>
                </a:solidFill>
                <a:uFillTx/>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uFillTx/>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9pPr>
          </a:lstStyle>
          <a:p>
            <a:r>
              <a:rPr lang="en-US" sz="1600" dirty="0" smtClean="0">
                <a:solidFill>
                  <a:schemeClr val="tx1"/>
                </a:solidFill>
                <a:uFillTx/>
              </a:rPr>
              <a:t>Excellent</a:t>
            </a:r>
          </a:p>
          <a:p>
            <a:r>
              <a:rPr lang="en-US" sz="1600" dirty="0" smtClean="0">
                <a:solidFill>
                  <a:schemeClr val="tx1"/>
                </a:solidFill>
                <a:uFillTx/>
              </a:rPr>
              <a:t>Good</a:t>
            </a:r>
          </a:p>
          <a:p>
            <a:r>
              <a:rPr lang="en-US" sz="1600" dirty="0" smtClean="0">
                <a:solidFill>
                  <a:schemeClr val="tx1"/>
                </a:solidFill>
                <a:uFillTx/>
              </a:rPr>
              <a:t>Average</a:t>
            </a:r>
          </a:p>
          <a:p>
            <a:r>
              <a:rPr lang="en-US" sz="1600" dirty="0" smtClean="0">
                <a:solidFill>
                  <a:schemeClr val="tx1"/>
                </a:solidFill>
                <a:uFillTx/>
              </a:rPr>
              <a:t>Poor</a:t>
            </a:r>
          </a:p>
          <a:p>
            <a:r>
              <a:rPr lang="en-US" sz="1600" dirty="0" smtClean="0">
                <a:solidFill>
                  <a:schemeClr val="tx1"/>
                </a:solidFill>
                <a:uFillTx/>
              </a:rPr>
              <a:t>Incomplete / Not Started</a:t>
            </a:r>
          </a:p>
        </p:txBody>
      </p:sp>
      <p:sp>
        <p:nvSpPr>
          <p:cNvPr id="7" name="Oval 6"/>
          <p:cNvSpPr>
            <a:spLocks/>
          </p:cNvSpPr>
          <p:nvPr/>
        </p:nvSpPr>
        <p:spPr>
          <a:xfrm>
            <a:off x="6982487" y="3579396"/>
            <a:ext cx="210909" cy="206375"/>
          </a:xfrm>
          <a:prstGeom prst="ellipse">
            <a:avLst/>
          </a:prstGeom>
          <a:solidFill>
            <a:srgbClr val="FF6600"/>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nvGrpSpPr>
          <p:cNvPr id="20" name="Group 19"/>
          <p:cNvGrpSpPr/>
          <p:nvPr/>
        </p:nvGrpSpPr>
        <p:grpSpPr>
          <a:xfrm>
            <a:off x="6977454" y="3286395"/>
            <a:ext cx="220974" cy="207360"/>
            <a:chOff x="7139091" y="3517305"/>
            <a:chExt cx="220974" cy="207360"/>
          </a:xfrm>
        </p:grpSpPr>
        <p:sp>
          <p:nvSpPr>
            <p:cNvPr id="6" name="Oval 5"/>
            <p:cNvSpPr>
              <a:spLocks/>
            </p:cNvSpPr>
            <p:nvPr/>
          </p:nvSpPr>
          <p:spPr>
            <a:xfrm>
              <a:off x="7149156" y="3517305"/>
              <a:ext cx="210909" cy="206375"/>
            </a:xfrm>
            <a:prstGeom prst="ellipse">
              <a:avLst/>
            </a:prstGeom>
            <a:solidFill>
              <a:srgbClr val="FF6600"/>
            </a:solid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8" name="Chord 7"/>
            <p:cNvSpPr>
              <a:spLocks/>
            </p:cNvSpPr>
            <p:nvPr/>
          </p:nvSpPr>
          <p:spPr>
            <a:xfrm>
              <a:off x="7139091" y="3517305"/>
              <a:ext cx="210909" cy="207360"/>
            </a:xfrm>
            <a:prstGeom prst="chord">
              <a:avLst>
                <a:gd name="adj1" fmla="val 10694880"/>
                <a:gd name="adj2" fmla="val 62278"/>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
        <p:nvSpPr>
          <p:cNvPr id="9" name="Oval 8"/>
          <p:cNvSpPr>
            <a:spLocks/>
          </p:cNvSpPr>
          <p:nvPr/>
        </p:nvSpPr>
        <p:spPr>
          <a:xfrm>
            <a:off x="6982487" y="4164412"/>
            <a:ext cx="210909" cy="206375"/>
          </a:xfrm>
          <a:prstGeom prst="ellipse">
            <a:avLst/>
          </a:prstGeom>
          <a:solidFill>
            <a:schemeClr val="tx1"/>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nvGrpSpPr>
          <p:cNvPr id="10" name="Group 9"/>
          <p:cNvGrpSpPr/>
          <p:nvPr/>
        </p:nvGrpSpPr>
        <p:grpSpPr>
          <a:xfrm>
            <a:off x="6967268" y="2947314"/>
            <a:ext cx="241347" cy="253440"/>
            <a:chOff x="7703563" y="1668240"/>
            <a:chExt cx="241347" cy="253440"/>
          </a:xfrm>
        </p:grpSpPr>
        <p:sp>
          <p:nvSpPr>
            <p:cNvPr id="11" name="Oval 10"/>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2" name="Oval 11"/>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grpSp>
        <p:nvGrpSpPr>
          <p:cNvPr id="19" name="Group 18"/>
          <p:cNvGrpSpPr/>
          <p:nvPr/>
        </p:nvGrpSpPr>
        <p:grpSpPr>
          <a:xfrm>
            <a:off x="6977454" y="3871412"/>
            <a:ext cx="220974" cy="207360"/>
            <a:chOff x="7139091" y="4102322"/>
            <a:chExt cx="220974" cy="207360"/>
          </a:xfrm>
        </p:grpSpPr>
        <p:sp>
          <p:nvSpPr>
            <p:cNvPr id="15" name="Oval 14"/>
            <p:cNvSpPr>
              <a:spLocks/>
            </p:cNvSpPr>
            <p:nvPr/>
          </p:nvSpPr>
          <p:spPr>
            <a:xfrm rot="10800000">
              <a:off x="7139091" y="4103307"/>
              <a:ext cx="210909" cy="206375"/>
            </a:xfrm>
            <a:prstGeom prst="ellipse">
              <a:avLst/>
            </a:prstGeom>
            <a:solidFill>
              <a:srgbClr val="FF6600"/>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6" name="Chord 15"/>
            <p:cNvSpPr>
              <a:spLocks/>
            </p:cNvSpPr>
            <p:nvPr/>
          </p:nvSpPr>
          <p:spPr>
            <a:xfrm rot="10800000">
              <a:off x="7149156" y="4102322"/>
              <a:ext cx="210909" cy="207360"/>
            </a:xfrm>
            <a:prstGeom prst="chord">
              <a:avLst>
                <a:gd name="adj1" fmla="val 10694880"/>
                <a:gd name="adj2" fmla="val 62278"/>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
        <p:nvSpPr>
          <p:cNvPr id="13" name="TextBox 12"/>
          <p:cNvSpPr txBox="1">
            <a:spLocks/>
          </p:cNvSpPr>
          <p:nvPr/>
        </p:nvSpPr>
        <p:spPr>
          <a:xfrm>
            <a:off x="6958589" y="1683038"/>
            <a:ext cx="1980079" cy="1077218"/>
          </a:xfrm>
          <a:prstGeom prst="rect">
            <a:avLst/>
          </a:prstGeom>
          <a:noFill/>
        </p:spPr>
        <p:txBody>
          <a:bodyPr wrap="none" rtlCol="0">
            <a:spAutoFit/>
          </a:bodyPr>
          <a:lstStyle/>
          <a:p>
            <a:pPr algn="ctr"/>
            <a:r>
              <a:rPr lang="en-US" sz="1400" dirty="0" smtClean="0">
                <a:solidFill>
                  <a:schemeClr val="bg1"/>
                </a:solidFill>
                <a:uFillTx/>
              </a:rPr>
              <a:t>Let’s use the</a:t>
            </a:r>
          </a:p>
          <a:p>
            <a:pPr algn="ctr"/>
            <a:r>
              <a:rPr lang="en-US" sz="1400" dirty="0" smtClean="0">
                <a:solidFill>
                  <a:schemeClr val="bg1"/>
                </a:solidFill>
                <a:uFillTx/>
              </a:rPr>
              <a:t>Consumer Reports-style</a:t>
            </a:r>
          </a:p>
          <a:p>
            <a:pPr algn="ctr"/>
            <a:r>
              <a:rPr lang="en-US" sz="1400" dirty="0">
                <a:solidFill>
                  <a:schemeClr val="bg1"/>
                </a:solidFill>
                <a:uFillTx/>
              </a:rPr>
              <a:t>r</a:t>
            </a:r>
            <a:r>
              <a:rPr lang="en-US" sz="1400" dirty="0" smtClean="0">
                <a:solidFill>
                  <a:schemeClr val="bg1"/>
                </a:solidFill>
                <a:uFillTx/>
              </a:rPr>
              <a:t>ating </a:t>
            </a:r>
            <a:r>
              <a:rPr lang="en-US" sz="1400" dirty="0">
                <a:solidFill>
                  <a:schemeClr val="bg1"/>
                </a:solidFill>
                <a:uFillTx/>
              </a:rPr>
              <a:t>s</a:t>
            </a:r>
            <a:r>
              <a:rPr lang="en-US" sz="1400" dirty="0" smtClean="0">
                <a:solidFill>
                  <a:schemeClr val="bg1"/>
                </a:solidFill>
                <a:uFillTx/>
              </a:rPr>
              <a:t>ystem</a:t>
            </a:r>
          </a:p>
          <a:p>
            <a:pPr algn="ctr"/>
            <a:r>
              <a:rPr lang="en-US" sz="1400" dirty="0" smtClean="0">
                <a:solidFill>
                  <a:schemeClr val="bg1"/>
                </a:solidFill>
                <a:uFillTx/>
              </a:rPr>
              <a:t>(Modified </a:t>
            </a:r>
            <a:r>
              <a:rPr lang="en-US" sz="1400" i="1" dirty="0" smtClean="0">
                <a:solidFill>
                  <a:schemeClr val="bg1"/>
                </a:solidFill>
                <a:uFillTx/>
              </a:rPr>
              <a:t>Harvey Balls</a:t>
            </a:r>
            <a:r>
              <a:rPr lang="en-US" sz="1400" dirty="0" smtClean="0">
                <a:solidFill>
                  <a:schemeClr val="bg1"/>
                </a:solidFill>
                <a:uFillTx/>
              </a:rPr>
              <a:t>)</a:t>
            </a:r>
            <a:endParaRPr lang="en-US" sz="1400" i="1" dirty="0" smtClean="0">
              <a:solidFill>
                <a:schemeClr val="bg1"/>
              </a:solidFill>
              <a:uFillTx/>
            </a:endParaRPr>
          </a:p>
          <a:p>
            <a:pPr algn="ctr"/>
            <a:r>
              <a:rPr lang="en-US" sz="800" dirty="0">
                <a:solidFill>
                  <a:schemeClr val="bg1"/>
                </a:solidFill>
                <a:uFillTx/>
              </a:rPr>
              <a:t>https://</a:t>
            </a:r>
            <a:r>
              <a:rPr lang="en-US" sz="800" dirty="0" err="1">
                <a:solidFill>
                  <a:schemeClr val="bg1"/>
                </a:solidFill>
                <a:uFillTx/>
              </a:rPr>
              <a:t>en.wikipedia.org</a:t>
            </a:r>
            <a:r>
              <a:rPr lang="en-US" sz="800" dirty="0">
                <a:solidFill>
                  <a:schemeClr val="bg1"/>
                </a:solidFill>
                <a:uFillTx/>
              </a:rPr>
              <a:t>/wiki/</a:t>
            </a:r>
            <a:r>
              <a:rPr lang="en-US" sz="800" dirty="0" err="1" smtClean="0">
                <a:solidFill>
                  <a:schemeClr val="bg1"/>
                </a:solidFill>
                <a:uFillTx/>
              </a:rPr>
              <a:t>Harvey_Balls</a:t>
            </a:r>
            <a:endParaRPr lang="en-US" sz="1400" dirty="0">
              <a:solidFill>
                <a:schemeClr val="bg1"/>
              </a:solidFill>
              <a:uFillTx/>
            </a:endParaRPr>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Financial Readiness</a:t>
            </a:r>
            <a:endParaRPr lang="en-US" dirty="0">
              <a:uFillTx/>
            </a:endParaRPr>
          </a:p>
        </p:txBody>
      </p:sp>
      <p:sp>
        <p:nvSpPr>
          <p:cNvPr id="3" name="Content Placeholder 2"/>
          <p:cNvSpPr>
            <a:spLocks noGrp="1"/>
          </p:cNvSpPr>
          <p:nvPr>
            <p:ph idx="1"/>
          </p:nvPr>
        </p:nvSpPr>
        <p:spPr/>
        <p:txBody>
          <a:bodyPr>
            <a:normAutofit lnSpcReduction="10000"/>
          </a:bodyPr>
          <a:lstStyle/>
          <a:p>
            <a:r>
              <a:rPr lang="en-US" dirty="0" smtClean="0">
                <a:uFillTx/>
              </a:rPr>
              <a:t>Income</a:t>
            </a:r>
          </a:p>
          <a:p>
            <a:r>
              <a:rPr lang="en-US" dirty="0" smtClean="0">
                <a:uFillTx/>
              </a:rPr>
              <a:t>Savings</a:t>
            </a:r>
          </a:p>
          <a:p>
            <a:r>
              <a:rPr lang="en-US" dirty="0" smtClean="0">
                <a:uFillTx/>
              </a:rPr>
              <a:t>Cash-flow</a:t>
            </a:r>
          </a:p>
          <a:p>
            <a:r>
              <a:rPr lang="en-US" dirty="0" smtClean="0">
                <a:uFillTx/>
              </a:rPr>
              <a:t>Checking account &amp; ledger</a:t>
            </a:r>
          </a:p>
          <a:p>
            <a:r>
              <a:rPr lang="en-US" dirty="0" smtClean="0">
                <a:uFillTx/>
              </a:rPr>
              <a:t>Treasurer / finance team</a:t>
            </a:r>
          </a:p>
          <a:p>
            <a:r>
              <a:rPr lang="en-US" dirty="0" smtClean="0">
                <a:uFillTx/>
              </a:rPr>
              <a:t>Bookkeeper</a:t>
            </a:r>
            <a:endParaRPr lang="en-US" dirty="0">
              <a:uFillTx/>
            </a:endParaRPr>
          </a:p>
        </p:txBody>
      </p:sp>
      <p:sp>
        <p:nvSpPr>
          <p:cNvPr id="4" name="Slide Number Placeholder 3"/>
          <p:cNvSpPr>
            <a:spLocks noGrp="1"/>
          </p:cNvSpPr>
          <p:nvPr>
            <p:ph type="sldNum" sz="quarter" idx="12"/>
          </p:nvPr>
        </p:nvSpPr>
        <p:spPr/>
        <p:txBody>
          <a:bodyPr/>
          <a:lstStyle/>
          <a:p>
            <a:fld id="{7EB01CAE-F407-BD43-A611-254CF1653CA3}" type="slidenum">
              <a:rPr lang="en-US" smtClean="0">
                <a:uFillTx/>
              </a:rPr>
              <a:t>6</a:t>
            </a:fld>
            <a:endParaRPr lang="en-US">
              <a:uFillTx/>
            </a:endParaRPr>
          </a:p>
        </p:txBody>
      </p:sp>
      <p:sp>
        <p:nvSpPr>
          <p:cNvPr id="8" name="Oval 7"/>
          <p:cNvSpPr>
            <a:spLocks/>
          </p:cNvSpPr>
          <p:nvPr/>
        </p:nvSpPr>
        <p:spPr>
          <a:xfrm>
            <a:off x="511949" y="1911868"/>
            <a:ext cx="210909" cy="206375"/>
          </a:xfrm>
          <a:prstGeom prst="ellipse">
            <a:avLst/>
          </a:prstGeom>
          <a:solidFill>
            <a:srgbClr val="1B4250"/>
          </a:solid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0" name="Oval 9"/>
          <p:cNvSpPr>
            <a:spLocks/>
          </p:cNvSpPr>
          <p:nvPr/>
        </p:nvSpPr>
        <p:spPr>
          <a:xfrm>
            <a:off x="511949" y="2428378"/>
            <a:ext cx="210909" cy="206375"/>
          </a:xfrm>
          <a:prstGeom prst="ellipse">
            <a:avLst/>
          </a:prstGeom>
          <a:solidFill>
            <a:srgbClr val="1B4250"/>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7" name="Chord 6"/>
          <p:cNvSpPr>
            <a:spLocks/>
          </p:cNvSpPr>
          <p:nvPr/>
        </p:nvSpPr>
        <p:spPr>
          <a:xfrm>
            <a:off x="501884" y="1911868"/>
            <a:ext cx="210909" cy="207360"/>
          </a:xfrm>
          <a:prstGeom prst="chord">
            <a:avLst>
              <a:gd name="adj1" fmla="val 10694880"/>
              <a:gd name="adj2" fmla="val 62278"/>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1" name="Oval 10"/>
          <p:cNvSpPr>
            <a:spLocks/>
          </p:cNvSpPr>
          <p:nvPr/>
        </p:nvSpPr>
        <p:spPr>
          <a:xfrm>
            <a:off x="511949" y="2969578"/>
            <a:ext cx="210909" cy="206375"/>
          </a:xfrm>
          <a:prstGeom prst="ellipse">
            <a:avLst/>
          </a:prstGeom>
          <a:solidFill>
            <a:schemeClr val="tx1"/>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5" name="Oval 14"/>
          <p:cNvSpPr>
            <a:spLocks/>
          </p:cNvSpPr>
          <p:nvPr/>
        </p:nvSpPr>
        <p:spPr>
          <a:xfrm>
            <a:off x="511949" y="4055098"/>
            <a:ext cx="210909" cy="206375"/>
          </a:xfrm>
          <a:prstGeom prst="ellipse">
            <a:avLst/>
          </a:prstGeom>
          <a:solidFill>
            <a:schemeClr val="tx1"/>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6" name="Oval 15"/>
          <p:cNvSpPr>
            <a:spLocks/>
          </p:cNvSpPr>
          <p:nvPr/>
        </p:nvSpPr>
        <p:spPr>
          <a:xfrm>
            <a:off x="508363" y="3513898"/>
            <a:ext cx="210909" cy="206375"/>
          </a:xfrm>
          <a:prstGeom prst="ellipse">
            <a:avLst/>
          </a:prstGeom>
          <a:solidFill>
            <a:srgbClr val="1B4250"/>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nvGrpSpPr>
          <p:cNvPr id="17" name="Group 16"/>
          <p:cNvGrpSpPr/>
          <p:nvPr/>
        </p:nvGrpSpPr>
        <p:grpSpPr>
          <a:xfrm>
            <a:off x="499052" y="1344240"/>
            <a:ext cx="241347" cy="253440"/>
            <a:chOff x="7703563" y="1668240"/>
            <a:chExt cx="241347" cy="253440"/>
          </a:xfrm>
        </p:grpSpPr>
        <p:sp>
          <p:nvSpPr>
            <p:cNvPr id="18" name="Oval 17"/>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9" name="Oval 18"/>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mtClean="0">
                <a:uFillTx/>
              </a:rPr>
              <a:t>9 Marks of a Healthy Church</a:t>
            </a:r>
            <a:br>
              <a:rPr lang="en-US" smtClean="0">
                <a:uFillTx/>
              </a:rPr>
            </a:br>
            <a:r>
              <a:rPr lang="en-US" smtClean="0">
                <a:uFillTx/>
              </a:rPr>
              <a:t>(http://9marks.org/about/)</a:t>
            </a:r>
            <a:endParaRPr lang="en-US" dirty="0">
              <a:uFillTx/>
            </a:endParaRPr>
          </a:p>
        </p:txBody>
      </p:sp>
      <p:sp>
        <p:nvSpPr>
          <p:cNvPr id="3" name="Content Placeholder 2"/>
          <p:cNvSpPr>
            <a:spLocks noGrp="1"/>
          </p:cNvSpPr>
          <p:nvPr>
            <p:ph idx="1"/>
          </p:nvPr>
        </p:nvSpPr>
        <p:spPr/>
        <p:txBody>
          <a:bodyPr>
            <a:normAutofit fontScale="92500" lnSpcReduction="20000"/>
          </a:bodyPr>
          <a:lstStyle/>
          <a:p>
            <a:pPr lvl="0"/>
            <a:r>
              <a:rPr lang="en-US" dirty="0" smtClean="0">
                <a:uFillTx/>
              </a:rPr>
              <a:t>Preaching</a:t>
            </a:r>
          </a:p>
          <a:p>
            <a:pPr lvl="1"/>
            <a:r>
              <a:rPr lang="en-US" dirty="0" smtClean="0">
                <a:uFillTx/>
              </a:rPr>
              <a:t>An expositional sermon takes the main point of a passage of Scripture, makes it the main point of the sermon, and applies it to life today</a:t>
            </a:r>
          </a:p>
          <a:p>
            <a:pPr lvl="0"/>
            <a:r>
              <a:rPr lang="en-US" dirty="0" smtClean="0">
                <a:uFillTx/>
              </a:rPr>
              <a:t>Biblical Theology</a:t>
            </a:r>
          </a:p>
          <a:p>
            <a:pPr lvl="1"/>
            <a:r>
              <a:rPr lang="en-US" dirty="0" smtClean="0">
                <a:uFillTx/>
              </a:rPr>
              <a:t>Sound doctrine</a:t>
            </a:r>
          </a:p>
          <a:p>
            <a:pPr lvl="1"/>
            <a:r>
              <a:rPr lang="en-US" dirty="0" smtClean="0">
                <a:uFillTx/>
              </a:rPr>
              <a:t>Right thoughts about God</a:t>
            </a:r>
          </a:p>
          <a:p>
            <a:pPr lvl="1"/>
            <a:r>
              <a:rPr lang="en-US" dirty="0" smtClean="0">
                <a:uFillTx/>
              </a:rPr>
              <a:t>Belief that accords with Scripture</a:t>
            </a:r>
            <a:endParaRPr lang="en-US" dirty="0">
              <a:uFillTx/>
            </a:endParaRPr>
          </a:p>
        </p:txBody>
      </p:sp>
      <p:sp>
        <p:nvSpPr>
          <p:cNvPr id="5" name="Slide Number Placeholder 4"/>
          <p:cNvSpPr>
            <a:spLocks noGrp="1"/>
          </p:cNvSpPr>
          <p:nvPr>
            <p:ph type="sldNum" sz="quarter" idx="12"/>
          </p:nvPr>
        </p:nvSpPr>
        <p:spPr/>
        <p:txBody>
          <a:bodyPr/>
          <a:lstStyle/>
          <a:p>
            <a:fld id="{C1421EFE-3262-1748-BF25-07A2EAEEECAC}" type="slidenum">
              <a:rPr lang="en-US" smtClean="0">
                <a:uFillTx/>
              </a:rPr>
              <a:pPr/>
              <a:t>7</a:t>
            </a:fld>
            <a:endParaRPr lang="en-US">
              <a:uFillTx/>
            </a:endParaRPr>
          </a:p>
        </p:txBody>
      </p:sp>
      <p:grpSp>
        <p:nvGrpSpPr>
          <p:cNvPr id="18" name="Group 17"/>
          <p:cNvGrpSpPr/>
          <p:nvPr/>
        </p:nvGrpSpPr>
        <p:grpSpPr>
          <a:xfrm>
            <a:off x="476637" y="1285920"/>
            <a:ext cx="241347" cy="253440"/>
            <a:chOff x="7703563" y="1668240"/>
            <a:chExt cx="241347" cy="253440"/>
          </a:xfrm>
        </p:grpSpPr>
        <p:sp>
          <p:nvSpPr>
            <p:cNvPr id="19" name="Oval 18"/>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20" name="Oval 19"/>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grpSp>
        <p:nvGrpSpPr>
          <p:cNvPr id="21" name="Group 20"/>
          <p:cNvGrpSpPr/>
          <p:nvPr/>
        </p:nvGrpSpPr>
        <p:grpSpPr>
          <a:xfrm>
            <a:off x="482448" y="2766720"/>
            <a:ext cx="241347" cy="253440"/>
            <a:chOff x="7703563" y="1668240"/>
            <a:chExt cx="241347" cy="253440"/>
          </a:xfrm>
        </p:grpSpPr>
        <p:sp>
          <p:nvSpPr>
            <p:cNvPr id="22" name="Oval 21"/>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23" name="Oval 22"/>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9 Marks of a Healthy Church (cont.)</a:t>
            </a:r>
            <a:endParaRPr lang="en-US" dirty="0">
              <a:uFillTx/>
            </a:endParaRPr>
          </a:p>
        </p:txBody>
      </p:sp>
      <p:sp>
        <p:nvSpPr>
          <p:cNvPr id="3" name="Content Placeholder 2"/>
          <p:cNvSpPr>
            <a:spLocks noGrp="1"/>
          </p:cNvSpPr>
          <p:nvPr>
            <p:ph idx="1"/>
          </p:nvPr>
        </p:nvSpPr>
        <p:spPr/>
        <p:txBody>
          <a:bodyPr>
            <a:normAutofit fontScale="62500" lnSpcReduction="20000"/>
          </a:bodyPr>
          <a:lstStyle/>
          <a:p>
            <a:pPr lvl="0"/>
            <a:r>
              <a:rPr lang="en-US" dirty="0" smtClean="0">
                <a:uFillTx/>
              </a:rPr>
              <a:t>The Gospel</a:t>
            </a:r>
          </a:p>
          <a:p>
            <a:pPr lvl="1"/>
            <a:r>
              <a:rPr lang="en-US" dirty="0" smtClean="0">
                <a:uFillTx/>
              </a:rPr>
              <a:t>The good news that:</a:t>
            </a:r>
          </a:p>
          <a:p>
            <a:pPr lvl="2"/>
            <a:r>
              <a:rPr lang="en-US" dirty="0" smtClean="0">
                <a:uFillTx/>
              </a:rPr>
              <a:t>The one and only God who is holy made us in his image to know him</a:t>
            </a:r>
          </a:p>
          <a:p>
            <a:pPr lvl="2"/>
            <a:r>
              <a:rPr lang="en-US" dirty="0" smtClean="0">
                <a:uFillTx/>
              </a:rPr>
              <a:t>But we sinned and cut ourselves off from him</a:t>
            </a:r>
          </a:p>
          <a:p>
            <a:pPr lvl="2"/>
            <a:r>
              <a:rPr lang="en-US" dirty="0" smtClean="0">
                <a:uFillTx/>
              </a:rPr>
              <a:t>In his great love, God became a man in Jesus, lived a perfect life, and died on the cross, thus fulfilling the law himself and taking on himself the punishment for the sins of all those who would ever turn from their sin and trust in him</a:t>
            </a:r>
          </a:p>
          <a:p>
            <a:pPr lvl="2"/>
            <a:r>
              <a:rPr lang="en-US" dirty="0" smtClean="0">
                <a:uFillTx/>
              </a:rPr>
              <a:t>He rose again from the dead, showing that God accepted Christ’s sacrifice and that God’s wrath against us had been exhausted</a:t>
            </a:r>
          </a:p>
          <a:p>
            <a:pPr lvl="2"/>
            <a:r>
              <a:rPr lang="en-US" dirty="0" smtClean="0">
                <a:uFillTx/>
              </a:rPr>
              <a:t>He now calls us to repent of our sins and trust in Christ alone for our forgiveness. If we repent of our sins and trust in Christ, we are born again into a new life, an eternal life with God</a:t>
            </a:r>
          </a:p>
          <a:p>
            <a:pPr lvl="2"/>
            <a:r>
              <a:rPr lang="en-US" dirty="0" smtClean="0">
                <a:uFillTx/>
              </a:rPr>
              <a:t>He is gathering one new people to himself among all those who submit to Christ as Lord</a:t>
            </a:r>
          </a:p>
        </p:txBody>
      </p:sp>
      <p:sp>
        <p:nvSpPr>
          <p:cNvPr id="5" name="Slide Number Placeholder 4"/>
          <p:cNvSpPr>
            <a:spLocks noGrp="1"/>
          </p:cNvSpPr>
          <p:nvPr>
            <p:ph type="sldNum" sz="quarter" idx="11"/>
          </p:nvPr>
        </p:nvSpPr>
        <p:spPr/>
        <p:txBody>
          <a:bodyPr/>
          <a:lstStyle/>
          <a:p>
            <a:fld id="{C1421EFE-3262-1748-BF25-07A2EAEEECAC}" type="slidenum">
              <a:rPr lang="en-US" smtClean="0">
                <a:uFillTx/>
              </a:rPr>
              <a:pPr/>
              <a:t>8</a:t>
            </a:fld>
            <a:endParaRPr lang="en-US">
              <a:uFillTx/>
            </a:endParaRPr>
          </a:p>
        </p:txBody>
      </p:sp>
      <p:grpSp>
        <p:nvGrpSpPr>
          <p:cNvPr id="15" name="Group 14"/>
          <p:cNvGrpSpPr/>
          <p:nvPr/>
        </p:nvGrpSpPr>
        <p:grpSpPr>
          <a:xfrm>
            <a:off x="489595" y="1260000"/>
            <a:ext cx="241347" cy="253440"/>
            <a:chOff x="7703563" y="1668240"/>
            <a:chExt cx="241347" cy="253440"/>
          </a:xfrm>
        </p:grpSpPr>
        <p:sp>
          <p:nvSpPr>
            <p:cNvPr id="16" name="Oval 15"/>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17" name="Oval 16"/>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9 Marks of a Healthy Church (cont.)</a:t>
            </a:r>
            <a:endParaRPr lang="en-US" dirty="0">
              <a:uFillTx/>
            </a:endParaRPr>
          </a:p>
        </p:txBody>
      </p:sp>
      <p:sp>
        <p:nvSpPr>
          <p:cNvPr id="3" name="Content Placeholder 2"/>
          <p:cNvSpPr>
            <a:spLocks noGrp="1"/>
          </p:cNvSpPr>
          <p:nvPr>
            <p:ph idx="1"/>
          </p:nvPr>
        </p:nvSpPr>
        <p:spPr/>
        <p:txBody>
          <a:bodyPr>
            <a:normAutofit fontScale="92500" lnSpcReduction="20000"/>
          </a:bodyPr>
          <a:lstStyle/>
          <a:p>
            <a:pPr lvl="0"/>
            <a:r>
              <a:rPr lang="en-US" smtClean="0">
                <a:uFillTx/>
              </a:rPr>
              <a:t>Conversion</a:t>
            </a:r>
          </a:p>
          <a:p>
            <a:pPr lvl="1"/>
            <a:r>
              <a:rPr lang="en-US" smtClean="0">
                <a:uFillTx/>
              </a:rPr>
              <a:t>Recognition that only God can save, and that he saves individuals by enabling them to respond to the gospel message through repenting of sin and trusting in Christ</a:t>
            </a:r>
          </a:p>
          <a:p>
            <a:pPr lvl="0"/>
            <a:r>
              <a:rPr lang="en-US" smtClean="0">
                <a:uFillTx/>
              </a:rPr>
              <a:t>Evangelism</a:t>
            </a:r>
          </a:p>
          <a:p>
            <a:pPr lvl="1"/>
            <a:r>
              <a:rPr lang="en-US" smtClean="0">
                <a:uFillTx/>
              </a:rPr>
              <a:t>Telling non-Christians the good news about what Jesus Christ has done to save sinners and urging them to repent and believe</a:t>
            </a:r>
            <a:endParaRPr lang="en-US" dirty="0" smtClean="0">
              <a:uFillTx/>
            </a:endParaRPr>
          </a:p>
        </p:txBody>
      </p:sp>
      <p:sp>
        <p:nvSpPr>
          <p:cNvPr id="5" name="Slide Number Placeholder 4"/>
          <p:cNvSpPr>
            <a:spLocks noGrp="1"/>
          </p:cNvSpPr>
          <p:nvPr>
            <p:ph type="sldNum" sz="quarter" idx="12"/>
          </p:nvPr>
        </p:nvSpPr>
        <p:spPr/>
        <p:txBody>
          <a:bodyPr/>
          <a:lstStyle/>
          <a:p>
            <a:fld id="{C1421EFE-3262-1748-BF25-07A2EAEEECAC}" type="slidenum">
              <a:rPr lang="en-US" smtClean="0">
                <a:uFillTx/>
              </a:rPr>
              <a:pPr/>
              <a:t>9</a:t>
            </a:fld>
            <a:endParaRPr lang="en-US">
              <a:uFillTx/>
            </a:endParaRPr>
          </a:p>
        </p:txBody>
      </p:sp>
      <p:grpSp>
        <p:nvGrpSpPr>
          <p:cNvPr id="24" name="Group 23"/>
          <p:cNvGrpSpPr/>
          <p:nvPr/>
        </p:nvGrpSpPr>
        <p:grpSpPr>
          <a:xfrm>
            <a:off x="496074" y="1292400"/>
            <a:ext cx="241347" cy="253440"/>
            <a:chOff x="7703563" y="1668240"/>
            <a:chExt cx="241347" cy="253440"/>
          </a:xfrm>
        </p:grpSpPr>
        <p:sp>
          <p:nvSpPr>
            <p:cNvPr id="25" name="Oval 24"/>
            <p:cNvSpPr>
              <a:spLocks/>
            </p:cNvSpPr>
            <p:nvPr/>
          </p:nvSpPr>
          <p:spPr>
            <a:xfrm>
              <a:off x="7703563" y="1668240"/>
              <a:ext cx="241347" cy="25344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
          <p:nvSpPr>
            <p:cNvPr id="26" name="Oval 25"/>
            <p:cNvSpPr>
              <a:spLocks/>
            </p:cNvSpPr>
            <p:nvPr/>
          </p:nvSpPr>
          <p:spPr>
            <a:xfrm>
              <a:off x="7798321" y="1769040"/>
              <a:ext cx="45719" cy="5184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grpSp>
      <p:sp>
        <p:nvSpPr>
          <p:cNvPr id="10" name="Oval 9"/>
          <p:cNvSpPr>
            <a:spLocks/>
          </p:cNvSpPr>
          <p:nvPr/>
        </p:nvSpPr>
        <p:spPr>
          <a:xfrm>
            <a:off x="511949" y="3151896"/>
            <a:ext cx="210909" cy="206375"/>
          </a:xfrm>
          <a:prstGeom prst="ellipse">
            <a:avLst/>
          </a:prstGeom>
          <a:solidFill>
            <a:srgbClr val="1B4250"/>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uFillTx/>
            </a:endParaRPr>
          </a:p>
        </p:txBody>
      </p:sp>
    </p:spTree>
  </p:cSld>
  <p:clrMapOvr>
    <a:masterClrMapping/>
  </p:clrMapOvr>
  <p:transition spd="slow">
    <p:push/>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otalTime>655</TotalTime>
  <Words>904</Words>
  <Application>Microsoft Macintosh PowerPoint</Application>
  <PresentationFormat>On-screen Show (16:9)</PresentationFormat>
  <Paragraphs>189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Zapf Dingbats</vt:lpstr>
      <vt:lpstr>Office Theme</vt:lpstr>
      <vt:lpstr>Cornerstone Autonomy</vt:lpstr>
      <vt:lpstr>“When Will Cornerstone Be an Autonomous Church?”</vt:lpstr>
      <vt:lpstr>Terms</vt:lpstr>
      <vt:lpstr>Autonomous?</vt:lpstr>
      <vt:lpstr>Is Cornerstone Autonomous?</vt:lpstr>
      <vt:lpstr>Financial Readiness</vt:lpstr>
      <vt:lpstr>9 Marks of a Healthy Church (http://9marks.org/about/)</vt:lpstr>
      <vt:lpstr>9 Marks of a Healthy Church (cont.)</vt:lpstr>
      <vt:lpstr>9 Marks of a Healthy Church (cont.)</vt:lpstr>
      <vt:lpstr>9 Marks of a Healthy Church (cont.)</vt:lpstr>
      <vt:lpstr>9 Marks of a Healthy Church (cont.)</vt:lpstr>
      <vt:lpstr>Legal Recognition as Autonomous</vt:lpstr>
      <vt:lpstr>Updated Timelines</vt:lpstr>
      <vt:lpstr>Summary</vt:lpstr>
      <vt:lpstr>How Can I Help?</vt:lpstr>
    </vt:vector>
  </TitlesOfParts>
  <Company>Leidos</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Courtemanche</dc:creator>
  <cp:lastModifiedBy>Patricia G Courtemanche</cp:lastModifiedBy>
  <cp:revision>75</cp:revision>
  <dcterms:created xsi:type="dcterms:W3CDTF">2015-10-28T23:45:43Z</dcterms:created>
  <dcterms:modified xsi:type="dcterms:W3CDTF">2016-06-16T12:07:23Z</dcterms:modified>
</cp:coreProperties>
</file>