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80" r:id="rId2"/>
    <p:sldId id="284" r:id="rId3"/>
    <p:sldId id="302" r:id="rId4"/>
    <p:sldId id="283" r:id="rId5"/>
    <p:sldId id="285" r:id="rId6"/>
    <p:sldId id="303" r:id="rId7"/>
    <p:sldId id="294" r:id="rId8"/>
    <p:sldId id="295" r:id="rId9"/>
    <p:sldId id="296" r:id="rId10"/>
    <p:sldId id="297" r:id="rId11"/>
    <p:sldId id="298" r:id="rId12"/>
    <p:sldId id="299" r:id="rId13"/>
    <p:sldId id="300" r:id="rId14"/>
    <p:sldId id="301" r:id="rId15"/>
    <p:sldId id="304"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B42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52" autoAdjust="0"/>
    <p:restoredTop sz="86409" autoAdjust="0"/>
  </p:normalViewPr>
  <p:slideViewPr>
    <p:cSldViewPr snapToGrid="0" snapToObjects="1">
      <p:cViewPr varScale="1">
        <p:scale>
          <a:sx n="112" d="100"/>
          <a:sy n="112" d="100"/>
        </p:scale>
        <p:origin x="-120" y="-1688"/>
      </p:cViewPr>
      <p:guideLst>
        <p:guide orient="horz" pos="1620"/>
        <p:guide pos="2880"/>
      </p:guideLst>
    </p:cSldViewPr>
  </p:slideViewPr>
  <p:outlineViewPr>
    <p:cViewPr>
      <p:scale>
        <a:sx n="33" d="100"/>
        <a:sy n="33" d="100"/>
      </p:scale>
      <p:origin x="0" y="5824"/>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B53370-5365-074E-B71C-C91464A2CEF6}" type="datetimeFigureOut">
              <a:rPr lang="en-US" smtClean="0"/>
              <a:t>6/10/16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251AEA-4550-514F-9AB2-C302D45FCC57}" type="slidenum">
              <a:rPr lang="en-US" smtClean="0"/>
              <a:t>‹#›</a:t>
            </a:fld>
            <a:endParaRPr lang="en-US"/>
          </a:p>
        </p:txBody>
      </p:sp>
    </p:spTree>
    <p:extLst>
      <p:ext uri="{BB962C8B-B14F-4D97-AF65-F5344CB8AC3E}">
        <p14:creationId xmlns:p14="http://schemas.microsoft.com/office/powerpoint/2010/main" val="16924054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C0508A-CC95-4C44-8451-31E5B3D01633}" type="datetimeFigureOut">
              <a:rPr lang="en-US" smtClean="0"/>
              <a:t>6/10/16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188F30-68FA-AB47-8C38-F63F8DAADB4E}" type="slidenum">
              <a:rPr lang="en-US" smtClean="0"/>
              <a:t>‹#›</a:t>
            </a:fld>
            <a:endParaRPr lang="en-US"/>
          </a:p>
        </p:txBody>
      </p:sp>
    </p:spTree>
    <p:extLst>
      <p:ext uri="{BB962C8B-B14F-4D97-AF65-F5344CB8AC3E}">
        <p14:creationId xmlns:p14="http://schemas.microsoft.com/office/powerpoint/2010/main" val="13353753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5"/>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481923-AC1E-CE48-AD0B-AA524C075267}" type="datetime1">
              <a:rPr lang="en-US" smtClean="0"/>
              <a:t>6/10/16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01CAE-F407-BD43-A611-254CF1653CA3}" type="slidenum">
              <a:rPr lang="en-US" smtClean="0"/>
              <a:t>‹#›</a:t>
            </a:fld>
            <a:endParaRPr lang="en-US"/>
          </a:p>
        </p:txBody>
      </p:sp>
    </p:spTree>
    <p:extLst>
      <p:ext uri="{BB962C8B-B14F-4D97-AF65-F5344CB8AC3E}">
        <p14:creationId xmlns:p14="http://schemas.microsoft.com/office/powerpoint/2010/main" val="1849699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DB6F3D-55FF-A043-AED0-2D3DE6DAE5B2}" type="datetime1">
              <a:rPr lang="en-US" smtClean="0"/>
              <a:t>6/10/16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01CAE-F407-BD43-A611-254CF1653CA3}" type="slidenum">
              <a:rPr lang="en-US" smtClean="0"/>
              <a:t>‹#›</a:t>
            </a:fld>
            <a:endParaRPr lang="en-US"/>
          </a:p>
        </p:txBody>
      </p:sp>
    </p:spTree>
    <p:extLst>
      <p:ext uri="{BB962C8B-B14F-4D97-AF65-F5344CB8AC3E}">
        <p14:creationId xmlns:p14="http://schemas.microsoft.com/office/powerpoint/2010/main" val="3220330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C3C4BD-F264-6746-B559-29DA091DCA65}" type="datetime1">
              <a:rPr lang="en-US" smtClean="0"/>
              <a:t>6/10/16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B01CAE-F407-BD43-A611-254CF1653CA3}" type="slidenum">
              <a:rPr lang="en-US" smtClean="0"/>
              <a:t>‹#›</a:t>
            </a:fld>
            <a:endParaRPr lang="en-US"/>
          </a:p>
        </p:txBody>
      </p:sp>
    </p:spTree>
    <p:extLst>
      <p:ext uri="{BB962C8B-B14F-4D97-AF65-F5344CB8AC3E}">
        <p14:creationId xmlns:p14="http://schemas.microsoft.com/office/powerpoint/2010/main" val="33915120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B42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5F39C84-7F92-0F45-8AD3-445AEEA9FF25}" type="datetime1">
              <a:rPr lang="en-US" smtClean="0"/>
              <a:t>6/10/16</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B01CAE-F407-BD43-A611-254CF1653CA3}" type="slidenum">
              <a:rPr lang="en-US" smtClean="0"/>
              <a:t>‹#›</a:t>
            </a:fld>
            <a:endParaRPr lang="en-US"/>
          </a:p>
        </p:txBody>
      </p:sp>
    </p:spTree>
    <p:extLst>
      <p:ext uri="{BB962C8B-B14F-4D97-AF65-F5344CB8AC3E}">
        <p14:creationId xmlns:p14="http://schemas.microsoft.com/office/powerpoint/2010/main" val="2620618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hf hdr="0" ftr="0" dt="0"/>
  <p:txStyles>
    <p:titleStyle>
      <a:lvl1pPr algn="ctr" defTabSz="457200" rtl="0" eaLnBrk="1" latinLnBrk="0" hangingPunct="1">
        <a:spcBef>
          <a:spcPct val="0"/>
        </a:spcBef>
        <a:buNone/>
        <a:defRPr sz="4400" kern="1200">
          <a:solidFill>
            <a:srgbClr val="FFFF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FFFFFF"/>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FFFFFF"/>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hyperlink" Target="https://en.wikipedia.org/wiki/Church_covena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Cornerstone Church Covenant</a:t>
            </a:r>
            <a:endParaRPr lang="en-US" dirty="0">
              <a:solidFill>
                <a:schemeClr val="bg1"/>
              </a:solidFill>
            </a:endParaRPr>
          </a:p>
        </p:txBody>
      </p:sp>
      <p:sp>
        <p:nvSpPr>
          <p:cNvPr id="3" name="Subtitle 2"/>
          <p:cNvSpPr>
            <a:spLocks noGrp="1"/>
          </p:cNvSpPr>
          <p:nvPr>
            <p:ph type="subTitle" idx="1"/>
          </p:nvPr>
        </p:nvSpPr>
        <p:spPr/>
        <p:txBody>
          <a:bodyPr>
            <a:normAutofit/>
          </a:bodyPr>
          <a:lstStyle/>
          <a:p>
            <a:r>
              <a:rPr lang="en-US" dirty="0" smtClean="0"/>
              <a:t>Anthony J. Courtemanche</a:t>
            </a:r>
          </a:p>
          <a:p>
            <a:r>
              <a:rPr lang="en-US" dirty="0" smtClean="0"/>
              <a:t>6/11/2016</a:t>
            </a:r>
            <a:endParaRPr lang="en-US" dirty="0"/>
          </a:p>
        </p:txBody>
      </p:sp>
      <p:sp>
        <p:nvSpPr>
          <p:cNvPr id="4" name="Slide Number Placeholder 3"/>
          <p:cNvSpPr>
            <a:spLocks noGrp="1"/>
          </p:cNvSpPr>
          <p:nvPr>
            <p:ph type="sldNum" sz="quarter" idx="12"/>
          </p:nvPr>
        </p:nvSpPr>
        <p:spPr/>
        <p:txBody>
          <a:bodyPr/>
          <a:lstStyle/>
          <a:p>
            <a:fld id="{7EB01CAE-F407-BD43-A611-254CF1653CA3}" type="slidenum">
              <a:rPr lang="en-US" smtClean="0"/>
              <a:t>1</a:t>
            </a:fld>
            <a:endParaRPr lang="en-US"/>
          </a:p>
        </p:txBody>
      </p:sp>
    </p:spTree>
    <p:extLst>
      <p:ext uri="{BB962C8B-B14F-4D97-AF65-F5344CB8AC3E}">
        <p14:creationId xmlns:p14="http://schemas.microsoft.com/office/powerpoint/2010/main" val="177273219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Cornerstone Covenant (2 of 6)</a:t>
            </a:r>
            <a:endParaRPr lang="en-US" dirty="0"/>
          </a:p>
        </p:txBody>
      </p:sp>
      <p:sp>
        <p:nvSpPr>
          <p:cNvPr id="3" name="Content Placeholder 2"/>
          <p:cNvSpPr>
            <a:spLocks noGrp="1"/>
          </p:cNvSpPr>
          <p:nvPr>
            <p:ph idx="1"/>
          </p:nvPr>
        </p:nvSpPr>
        <p:spPr/>
        <p:txBody>
          <a:bodyPr>
            <a:normAutofit/>
          </a:bodyPr>
          <a:lstStyle/>
          <a:p>
            <a:r>
              <a:rPr lang="en-US" dirty="0" smtClean="0"/>
              <a:t>I submit myself to the leadership, discipleship, and discipline of the Elders, and the mutual accountability of fellow brothers and sisters in Christ at Cornerstone. As a follower of Jesus, and a member of our church, I promise to:</a:t>
            </a:r>
          </a:p>
        </p:txBody>
      </p:sp>
      <p:sp>
        <p:nvSpPr>
          <p:cNvPr id="4" name="Slide Number Placeholder 3"/>
          <p:cNvSpPr>
            <a:spLocks noGrp="1"/>
          </p:cNvSpPr>
          <p:nvPr>
            <p:ph type="sldNum" sz="quarter" idx="12"/>
          </p:nvPr>
        </p:nvSpPr>
        <p:spPr/>
        <p:txBody>
          <a:bodyPr/>
          <a:lstStyle/>
          <a:p>
            <a:fld id="{7EB01CAE-F407-BD43-A611-254CF1653CA3}" type="slidenum">
              <a:rPr lang="en-US" smtClean="0"/>
              <a:t>10</a:t>
            </a:fld>
            <a:endParaRPr lang="en-US"/>
          </a:p>
        </p:txBody>
      </p:sp>
    </p:spTree>
    <p:extLst>
      <p:ext uri="{BB962C8B-B14F-4D97-AF65-F5344CB8AC3E}">
        <p14:creationId xmlns:p14="http://schemas.microsoft.com/office/powerpoint/2010/main" val="213796201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Cornerstone Covenant (3 of 6)</a:t>
            </a:r>
            <a:endParaRPr lang="en-US" dirty="0"/>
          </a:p>
        </p:txBody>
      </p:sp>
      <p:sp>
        <p:nvSpPr>
          <p:cNvPr id="3" name="Content Placeholder 2"/>
          <p:cNvSpPr>
            <a:spLocks noGrp="1"/>
          </p:cNvSpPr>
          <p:nvPr>
            <p:ph idx="1"/>
          </p:nvPr>
        </p:nvSpPr>
        <p:spPr/>
        <p:txBody>
          <a:bodyPr>
            <a:normAutofit/>
          </a:bodyPr>
          <a:lstStyle/>
          <a:p>
            <a:pPr lvl="1"/>
            <a:r>
              <a:rPr lang="en-US" b="1" u="sng" dirty="0" smtClean="0"/>
              <a:t>Love God</a:t>
            </a:r>
            <a:r>
              <a:rPr lang="en-US" dirty="0" smtClean="0"/>
              <a:t> by regularly reading and studying the Bible, praying, seeking to obey Jesus’ commands, asking for the Holy Spirit’s active presence in my life, faithfully attending worship services, taking the Lord’s Supper, and by giving tithes and offerings of my money and time to Cornerstone;</a:t>
            </a:r>
          </a:p>
        </p:txBody>
      </p:sp>
      <p:sp>
        <p:nvSpPr>
          <p:cNvPr id="4" name="Slide Number Placeholder 3"/>
          <p:cNvSpPr>
            <a:spLocks noGrp="1"/>
          </p:cNvSpPr>
          <p:nvPr>
            <p:ph type="sldNum" sz="quarter" idx="12"/>
          </p:nvPr>
        </p:nvSpPr>
        <p:spPr/>
        <p:txBody>
          <a:bodyPr/>
          <a:lstStyle/>
          <a:p>
            <a:fld id="{7EB01CAE-F407-BD43-A611-254CF1653CA3}" type="slidenum">
              <a:rPr lang="en-US" smtClean="0"/>
              <a:t>11</a:t>
            </a:fld>
            <a:endParaRPr lang="en-US"/>
          </a:p>
        </p:txBody>
      </p:sp>
    </p:spTree>
    <p:extLst>
      <p:ext uri="{BB962C8B-B14F-4D97-AF65-F5344CB8AC3E}">
        <p14:creationId xmlns:p14="http://schemas.microsoft.com/office/powerpoint/2010/main" val="343132151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Cornerstone Covenant (4 of 6)</a:t>
            </a:r>
            <a:endParaRPr lang="en-US" dirty="0"/>
          </a:p>
        </p:txBody>
      </p:sp>
      <p:sp>
        <p:nvSpPr>
          <p:cNvPr id="3" name="Content Placeholder 2"/>
          <p:cNvSpPr>
            <a:spLocks noGrp="1"/>
          </p:cNvSpPr>
          <p:nvPr>
            <p:ph idx="1"/>
          </p:nvPr>
        </p:nvSpPr>
        <p:spPr/>
        <p:txBody>
          <a:bodyPr>
            <a:normAutofit/>
          </a:bodyPr>
          <a:lstStyle/>
          <a:p>
            <a:pPr lvl="1"/>
            <a:r>
              <a:rPr lang="en-US" b="1" u="sng" dirty="0" smtClean="0"/>
              <a:t>Love God’s People</a:t>
            </a:r>
            <a:r>
              <a:rPr lang="en-US" dirty="0" smtClean="0"/>
              <a:t> by regularly participating in small groups, attending members meetings, using my gifts and talents for the church’s benefit, being quick to forgive and receive forgiveness, encouraging one another, and protecting the unity of the church;</a:t>
            </a:r>
          </a:p>
        </p:txBody>
      </p:sp>
      <p:sp>
        <p:nvSpPr>
          <p:cNvPr id="4" name="Slide Number Placeholder 3"/>
          <p:cNvSpPr>
            <a:spLocks noGrp="1"/>
          </p:cNvSpPr>
          <p:nvPr>
            <p:ph type="sldNum" sz="quarter" idx="12"/>
          </p:nvPr>
        </p:nvSpPr>
        <p:spPr/>
        <p:txBody>
          <a:bodyPr/>
          <a:lstStyle/>
          <a:p>
            <a:fld id="{7EB01CAE-F407-BD43-A611-254CF1653CA3}" type="slidenum">
              <a:rPr lang="en-US" smtClean="0"/>
              <a:t>12</a:t>
            </a:fld>
            <a:endParaRPr lang="en-US"/>
          </a:p>
        </p:txBody>
      </p:sp>
    </p:spTree>
    <p:extLst>
      <p:ext uri="{BB962C8B-B14F-4D97-AF65-F5344CB8AC3E}">
        <p14:creationId xmlns:p14="http://schemas.microsoft.com/office/powerpoint/2010/main" val="180009713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Cornerstone Covenant (5 of 6)</a:t>
            </a:r>
            <a:endParaRPr lang="en-US" dirty="0"/>
          </a:p>
        </p:txBody>
      </p:sp>
      <p:sp>
        <p:nvSpPr>
          <p:cNvPr id="3" name="Content Placeholder 2"/>
          <p:cNvSpPr>
            <a:spLocks noGrp="1"/>
          </p:cNvSpPr>
          <p:nvPr>
            <p:ph idx="1"/>
          </p:nvPr>
        </p:nvSpPr>
        <p:spPr/>
        <p:txBody>
          <a:bodyPr>
            <a:normAutofit/>
          </a:bodyPr>
          <a:lstStyle/>
          <a:p>
            <a:pPr lvl="1"/>
            <a:r>
              <a:rPr lang="en-US" b="1" u="sng" dirty="0" smtClean="0"/>
              <a:t>Love God’s Mission</a:t>
            </a:r>
            <a:r>
              <a:rPr lang="en-US" dirty="0" smtClean="0"/>
              <a:t> by building friendships with unsaved neighbors, coworkers, and family members, praying for them, sharing the gospel, inviting the </a:t>
            </a:r>
            <a:r>
              <a:rPr lang="en-US" dirty="0" err="1" smtClean="0"/>
              <a:t>unchurched</a:t>
            </a:r>
            <a:r>
              <a:rPr lang="en-US" dirty="0" smtClean="0"/>
              <a:t> to Cornerstone, welcoming first-time guests in as new friends, and supporting the work of reaching the lost around the world.</a:t>
            </a:r>
          </a:p>
        </p:txBody>
      </p:sp>
      <p:sp>
        <p:nvSpPr>
          <p:cNvPr id="4" name="Slide Number Placeholder 3"/>
          <p:cNvSpPr>
            <a:spLocks noGrp="1"/>
          </p:cNvSpPr>
          <p:nvPr>
            <p:ph type="sldNum" sz="quarter" idx="12"/>
          </p:nvPr>
        </p:nvSpPr>
        <p:spPr/>
        <p:txBody>
          <a:bodyPr/>
          <a:lstStyle/>
          <a:p>
            <a:fld id="{7EB01CAE-F407-BD43-A611-254CF1653CA3}" type="slidenum">
              <a:rPr lang="en-US" smtClean="0"/>
              <a:t>13</a:t>
            </a:fld>
            <a:endParaRPr lang="en-US"/>
          </a:p>
        </p:txBody>
      </p:sp>
    </p:spTree>
    <p:extLst>
      <p:ext uri="{BB962C8B-B14F-4D97-AF65-F5344CB8AC3E}">
        <p14:creationId xmlns:p14="http://schemas.microsoft.com/office/powerpoint/2010/main" val="75769689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Cornerstone Covenant (6 of 6)</a:t>
            </a:r>
            <a:endParaRPr lang="en-US" dirty="0"/>
          </a:p>
        </p:txBody>
      </p:sp>
      <p:sp>
        <p:nvSpPr>
          <p:cNvPr id="3" name="Content Placeholder 2"/>
          <p:cNvSpPr>
            <a:spLocks noGrp="1"/>
          </p:cNvSpPr>
          <p:nvPr>
            <p:ph idx="1"/>
          </p:nvPr>
        </p:nvSpPr>
        <p:spPr/>
        <p:txBody>
          <a:bodyPr/>
          <a:lstStyle/>
          <a:p>
            <a:r>
              <a:rPr lang="en-US" smtClean="0"/>
              <a:t>If one day I leave Cornerstone, I promise to join a like-minded church that believes the gospel and joins God in His mission to make, mature, and multiply followers of Jesus.</a:t>
            </a:r>
            <a:endParaRPr lang="en-US"/>
          </a:p>
        </p:txBody>
      </p:sp>
      <p:sp>
        <p:nvSpPr>
          <p:cNvPr id="4" name="Slide Number Placeholder 3"/>
          <p:cNvSpPr>
            <a:spLocks noGrp="1"/>
          </p:cNvSpPr>
          <p:nvPr>
            <p:ph type="sldNum" sz="quarter" idx="12"/>
          </p:nvPr>
        </p:nvSpPr>
        <p:spPr/>
        <p:txBody>
          <a:bodyPr/>
          <a:lstStyle/>
          <a:p>
            <a:fld id="{7EB01CAE-F407-BD43-A611-254CF1653CA3}" type="slidenum">
              <a:rPr lang="en-US" smtClean="0"/>
              <a:t>14</a:t>
            </a:fld>
            <a:endParaRPr lang="en-US"/>
          </a:p>
        </p:txBody>
      </p:sp>
    </p:spTree>
    <p:extLst>
      <p:ext uri="{BB962C8B-B14F-4D97-AF65-F5344CB8AC3E}">
        <p14:creationId xmlns:p14="http://schemas.microsoft.com/office/powerpoint/2010/main" val="73282888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EB01CAE-F407-BD43-A611-254CF1653CA3}" type="slidenum">
              <a:rPr lang="en-US" smtClean="0"/>
              <a:t>15</a:t>
            </a:fld>
            <a:endParaRPr lang="en-US"/>
          </a:p>
        </p:txBody>
      </p:sp>
      <p:pic>
        <p:nvPicPr>
          <p:cNvPr id="6" name="Picture 5" descr="Macintosh HD:Users:courtemancha:Google Drive:Church Plant Ministry Team:Logo:logo:logo-alternate-color.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98473" y="246821"/>
            <a:ext cx="3621962" cy="3646276"/>
          </a:xfrm>
          <a:prstGeom prst="rect">
            <a:avLst/>
          </a:prstGeom>
          <a:noFill/>
          <a:ln>
            <a:noFill/>
          </a:ln>
        </p:spPr>
      </p:pic>
      <p:sp>
        <p:nvSpPr>
          <p:cNvPr id="7" name="Rectangle 6"/>
          <p:cNvSpPr/>
          <p:nvPr/>
        </p:nvSpPr>
        <p:spPr>
          <a:xfrm>
            <a:off x="176828" y="606212"/>
            <a:ext cx="1626175" cy="2677656"/>
          </a:xfrm>
          <a:prstGeom prst="rect">
            <a:avLst/>
          </a:prstGeom>
        </p:spPr>
        <p:txBody>
          <a:bodyPr wrap="square">
            <a:spAutoFit/>
          </a:bodyPr>
          <a:lstStyle/>
          <a:p>
            <a:pPr algn="ctr"/>
            <a:r>
              <a:rPr lang="en-US" sz="2800" dirty="0">
                <a:solidFill>
                  <a:srgbClr val="FFFFFF"/>
                </a:solidFill>
              </a:rPr>
              <a:t>A gospel-centered church that changes </a:t>
            </a:r>
            <a:r>
              <a:rPr lang="en-US" sz="2800" dirty="0" smtClean="0">
                <a:solidFill>
                  <a:srgbClr val="FFFFFF"/>
                </a:solidFill>
              </a:rPr>
              <a:t>lives</a:t>
            </a:r>
            <a:r>
              <a:rPr lang="is-IS" sz="2800" dirty="0" smtClean="0">
                <a:solidFill>
                  <a:srgbClr val="FFFFFF"/>
                </a:solidFill>
              </a:rPr>
              <a:t>…</a:t>
            </a:r>
            <a:endParaRPr lang="en-US" sz="2800" dirty="0">
              <a:solidFill>
                <a:srgbClr val="FFFFFF"/>
              </a:solidFill>
            </a:endParaRPr>
          </a:p>
        </p:txBody>
      </p:sp>
      <p:sp>
        <p:nvSpPr>
          <p:cNvPr id="8" name="Rectangle 7"/>
          <p:cNvSpPr/>
          <p:nvPr/>
        </p:nvSpPr>
        <p:spPr>
          <a:xfrm>
            <a:off x="1803003" y="4087001"/>
            <a:ext cx="5894130" cy="954107"/>
          </a:xfrm>
          <a:prstGeom prst="rect">
            <a:avLst/>
          </a:prstGeom>
        </p:spPr>
        <p:txBody>
          <a:bodyPr wrap="square">
            <a:spAutoFit/>
          </a:bodyPr>
          <a:lstStyle/>
          <a:p>
            <a:pPr algn="ctr"/>
            <a:r>
              <a:rPr lang="en-US" sz="2800" i="1" dirty="0">
                <a:solidFill>
                  <a:srgbClr val="FFFFFF"/>
                </a:solidFill>
              </a:rPr>
              <a:t>To make, mature, and multiply followers of Jesus</a:t>
            </a:r>
            <a:endParaRPr lang="en-US" sz="2800" i="1" dirty="0">
              <a:solidFill>
                <a:srgbClr val="FFFFFF"/>
              </a:solidFill>
            </a:endParaRPr>
          </a:p>
        </p:txBody>
      </p:sp>
      <p:sp>
        <p:nvSpPr>
          <p:cNvPr id="9" name="Rectangle 8"/>
          <p:cNvSpPr/>
          <p:nvPr/>
        </p:nvSpPr>
        <p:spPr>
          <a:xfrm>
            <a:off x="6917179" y="606212"/>
            <a:ext cx="1955403" cy="2677656"/>
          </a:xfrm>
          <a:prstGeom prst="rect">
            <a:avLst/>
          </a:prstGeom>
        </p:spPr>
        <p:txBody>
          <a:bodyPr wrap="square">
            <a:spAutoFit/>
          </a:bodyPr>
          <a:lstStyle/>
          <a:p>
            <a:pPr algn="ctr"/>
            <a:r>
              <a:rPr lang="is-IS" sz="2800" dirty="0" smtClean="0">
                <a:solidFill>
                  <a:srgbClr val="FFFFFF"/>
                </a:solidFill>
              </a:rPr>
              <a:t>…</a:t>
            </a:r>
            <a:r>
              <a:rPr lang="en-US" sz="2800" dirty="0" smtClean="0">
                <a:solidFill>
                  <a:srgbClr val="FFFFFF"/>
                </a:solidFill>
              </a:rPr>
              <a:t>through </a:t>
            </a:r>
            <a:r>
              <a:rPr lang="en-US" sz="2800" dirty="0">
                <a:solidFill>
                  <a:srgbClr val="FFFFFF"/>
                </a:solidFill>
              </a:rPr>
              <a:t>sharing the message of Jesus Christ in word and deed</a:t>
            </a:r>
            <a:endParaRPr lang="en-US" sz="2800" dirty="0">
              <a:solidFill>
                <a:srgbClr val="FFFFFF"/>
              </a:solidFill>
            </a:endParaRPr>
          </a:p>
        </p:txBody>
      </p:sp>
    </p:spTree>
    <p:extLst>
      <p:ext uri="{BB962C8B-B14F-4D97-AF65-F5344CB8AC3E}">
        <p14:creationId xmlns:p14="http://schemas.microsoft.com/office/powerpoint/2010/main" val="288279154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Definitions (1 of 2)</a:t>
            </a:r>
            <a:endParaRPr lang="en-US" dirty="0"/>
          </a:p>
        </p:txBody>
      </p:sp>
      <p:sp>
        <p:nvSpPr>
          <p:cNvPr id="3" name="Content Placeholder 2"/>
          <p:cNvSpPr>
            <a:spLocks noGrp="1"/>
          </p:cNvSpPr>
          <p:nvPr>
            <p:ph idx="1"/>
          </p:nvPr>
        </p:nvSpPr>
        <p:spPr>
          <a:xfrm>
            <a:off x="457200" y="1200151"/>
            <a:ext cx="5008505" cy="3394472"/>
          </a:xfrm>
        </p:spPr>
        <p:txBody>
          <a:bodyPr>
            <a:normAutofit lnSpcReduction="10000"/>
          </a:bodyPr>
          <a:lstStyle/>
          <a:p>
            <a:r>
              <a:rPr lang="en-US" dirty="0" smtClean="0"/>
              <a:t>A covenant is “an agreement or mutual obligation, contracted deliberately and with solemnity”</a:t>
            </a:r>
          </a:p>
          <a:p>
            <a:pPr lvl="1"/>
            <a:r>
              <a:rPr lang="en-US" dirty="0" err="1" smtClean="0"/>
              <a:t>Schaff</a:t>
            </a:r>
            <a:r>
              <a:rPr lang="en-US" dirty="0" smtClean="0"/>
              <a:t>-Herzog Encyclopedia, vol. 1, p. 562.</a:t>
            </a:r>
            <a:endParaRPr lang="en-US" dirty="0" smtClean="0"/>
          </a:p>
        </p:txBody>
      </p:sp>
      <p:sp>
        <p:nvSpPr>
          <p:cNvPr id="31" name="Slide Number Placeholder 30"/>
          <p:cNvSpPr>
            <a:spLocks noGrp="1"/>
          </p:cNvSpPr>
          <p:nvPr>
            <p:ph type="sldNum" sz="quarter" idx="12"/>
          </p:nvPr>
        </p:nvSpPr>
        <p:spPr/>
        <p:txBody>
          <a:bodyPr/>
          <a:lstStyle/>
          <a:p>
            <a:fld id="{7EB01CAE-F407-BD43-A611-254CF1653CA3}" type="slidenum">
              <a:rPr lang="en-US" smtClean="0"/>
              <a:pPr/>
              <a:t>2</a:t>
            </a:fld>
            <a:endParaRPr lang="en-US"/>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2721" b="95578" l="3600" r="96133"/>
                    </a14:imgEffect>
                  </a14:imgLayer>
                </a14:imgProps>
              </a:ext>
            </a:extLst>
          </a:blip>
          <a:stretch>
            <a:fillRect/>
          </a:stretch>
        </p:blipFill>
        <p:spPr>
          <a:xfrm>
            <a:off x="5341781" y="1407816"/>
            <a:ext cx="3861508" cy="3027422"/>
          </a:xfrm>
          <a:prstGeom prst="rect">
            <a:avLst/>
          </a:prstGeom>
        </p:spPr>
      </p:pic>
      <p:sp>
        <p:nvSpPr>
          <p:cNvPr id="5" name="Rectangle 4"/>
          <p:cNvSpPr/>
          <p:nvPr/>
        </p:nvSpPr>
        <p:spPr>
          <a:xfrm>
            <a:off x="5791259" y="1832993"/>
            <a:ext cx="2818755" cy="584776"/>
          </a:xfrm>
          <a:prstGeom prst="rect">
            <a:avLst/>
          </a:prstGeom>
          <a:noFill/>
        </p:spPr>
        <p:txBody>
          <a:bodyPr wrap="square" lIns="91440" tIns="45720" rIns="91440" bIns="45720">
            <a:spAutoFit/>
          </a:bodyPr>
          <a:lstStyle/>
          <a:p>
            <a:pPr algn="ctr"/>
            <a:r>
              <a:rPr lang="en-US" sz="3200" b="1" dirty="0" smtClean="0">
                <a:ln w="1905"/>
                <a:solidFill>
                  <a:srgbClr val="FF0000"/>
                </a:solidFill>
                <a:effectLst>
                  <a:innerShdw blurRad="69850" dist="43180" dir="5400000">
                    <a:srgbClr val="000000">
                      <a:alpha val="65000"/>
                    </a:srgbClr>
                  </a:innerShdw>
                </a:effectLst>
              </a:rPr>
              <a:t>We agree</a:t>
            </a:r>
            <a:r>
              <a:rPr lang="is-IS" sz="3200" b="1" dirty="0" smtClean="0">
                <a:ln w="1905"/>
                <a:solidFill>
                  <a:srgbClr val="FF0000"/>
                </a:solidFill>
                <a:effectLst>
                  <a:innerShdw blurRad="69850" dist="43180" dir="5400000">
                    <a:srgbClr val="000000">
                      <a:alpha val="65000"/>
                    </a:srgbClr>
                  </a:innerShdw>
                </a:effectLst>
              </a:rPr>
              <a:t>…</a:t>
            </a:r>
            <a:endParaRPr lang="en-US" sz="3200" b="1" dirty="0">
              <a:ln w="1905"/>
              <a:solidFill>
                <a:srgbClr val="FF0000"/>
              </a:solidFill>
              <a:effectLst>
                <a:innerShdw blurRad="69850" dist="43180" dir="5400000">
                  <a:srgbClr val="000000">
                    <a:alpha val="65000"/>
                  </a:srgbClr>
                </a:innerShdw>
              </a:effectLst>
            </a:endParaRPr>
          </a:p>
        </p:txBody>
      </p:sp>
      <p:cxnSp>
        <p:nvCxnSpPr>
          <p:cNvPr id="7" name="Straight Connector 6"/>
          <p:cNvCxnSpPr/>
          <p:nvPr/>
        </p:nvCxnSpPr>
        <p:spPr>
          <a:xfrm flipV="1">
            <a:off x="6089630" y="2437436"/>
            <a:ext cx="2332727" cy="30604"/>
          </a:xfrm>
          <a:prstGeom prst="line">
            <a:avLst/>
          </a:prstGeom>
        </p:spPr>
        <p:style>
          <a:lnRef idx="3">
            <a:schemeClr val="accent2"/>
          </a:lnRef>
          <a:fillRef idx="0">
            <a:schemeClr val="accent2"/>
          </a:fillRef>
          <a:effectRef idx="2">
            <a:schemeClr val="accent2"/>
          </a:effectRef>
          <a:fontRef idx="minor">
            <a:schemeClr val="tx1"/>
          </a:fontRef>
        </p:style>
      </p:cxnSp>
      <p:cxnSp>
        <p:nvCxnSpPr>
          <p:cNvPr id="8" name="Straight Connector 7"/>
          <p:cNvCxnSpPr/>
          <p:nvPr/>
        </p:nvCxnSpPr>
        <p:spPr>
          <a:xfrm flipV="1">
            <a:off x="6089630" y="2681648"/>
            <a:ext cx="2332727" cy="30604"/>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Straight Connector 8"/>
          <p:cNvCxnSpPr/>
          <p:nvPr/>
        </p:nvCxnSpPr>
        <p:spPr>
          <a:xfrm flipV="1">
            <a:off x="6089630" y="2918837"/>
            <a:ext cx="2332727" cy="30604"/>
          </a:xfrm>
          <a:prstGeom prst="line">
            <a:avLst/>
          </a:prstGeom>
        </p:spPr>
        <p:style>
          <a:lnRef idx="3">
            <a:schemeClr val="accent2"/>
          </a:lnRef>
          <a:fillRef idx="0">
            <a:schemeClr val="accent2"/>
          </a:fillRef>
          <a:effectRef idx="2">
            <a:schemeClr val="accent2"/>
          </a:effectRef>
          <a:fontRef idx="minor">
            <a:schemeClr val="tx1"/>
          </a:fontRef>
        </p:style>
      </p:cxnSp>
      <p:cxnSp>
        <p:nvCxnSpPr>
          <p:cNvPr id="10" name="Straight Connector 9"/>
          <p:cNvCxnSpPr/>
          <p:nvPr/>
        </p:nvCxnSpPr>
        <p:spPr>
          <a:xfrm flipV="1">
            <a:off x="6089630" y="3148372"/>
            <a:ext cx="2332727" cy="30604"/>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61449241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Definitions (2 of 2)</a:t>
            </a:r>
            <a:endParaRPr lang="en-US" dirty="0"/>
          </a:p>
        </p:txBody>
      </p:sp>
      <p:sp>
        <p:nvSpPr>
          <p:cNvPr id="3" name="Content Placeholder 2"/>
          <p:cNvSpPr>
            <a:spLocks noGrp="1"/>
          </p:cNvSpPr>
          <p:nvPr>
            <p:ph idx="1"/>
          </p:nvPr>
        </p:nvSpPr>
        <p:spPr>
          <a:xfrm>
            <a:off x="94320" y="1200151"/>
            <a:ext cx="5484770" cy="3686812"/>
          </a:xfrm>
        </p:spPr>
        <p:txBody>
          <a:bodyPr>
            <a:noAutofit/>
          </a:bodyPr>
          <a:lstStyle/>
          <a:p>
            <a:pPr>
              <a:lnSpc>
                <a:spcPct val="80000"/>
              </a:lnSpc>
            </a:pPr>
            <a:r>
              <a:rPr lang="en-US" sz="2400" dirty="0" smtClean="0"/>
              <a:t>“The church covenant is a declaration, which some churches draw up and call their members to sign, in which their duties as church members towards God and their fellow believers are outlined.</a:t>
            </a:r>
          </a:p>
          <a:p>
            <a:pPr lvl="1">
              <a:lnSpc>
                <a:spcPct val="80000"/>
              </a:lnSpc>
            </a:pPr>
            <a:r>
              <a:rPr lang="en-US" sz="2000" dirty="0" smtClean="0"/>
              <a:t>It is a fraternal agreement, freely endorsed, that establishes what are, according to the Holy Scriptures, the duties of a Christian and the responsibilities which each church member pledges himself or herself to honor, in the best way possible.”</a:t>
            </a:r>
            <a:endParaRPr lang="en-US" sz="2000" dirty="0" smtClean="0">
              <a:hlinkClick r:id="rId2"/>
            </a:endParaRPr>
          </a:p>
          <a:p>
            <a:pPr lvl="1">
              <a:lnSpc>
                <a:spcPct val="80000"/>
              </a:lnSpc>
            </a:pPr>
            <a:r>
              <a:rPr lang="en-US" sz="2000" dirty="0" smtClean="0"/>
              <a:t>https://</a:t>
            </a:r>
            <a:r>
              <a:rPr lang="en-US" sz="2000" dirty="0" err="1" smtClean="0"/>
              <a:t>en.wikipedia.org</a:t>
            </a:r>
            <a:r>
              <a:rPr lang="en-US" sz="2000" dirty="0" smtClean="0"/>
              <a:t>/wiki/</a:t>
            </a:r>
            <a:r>
              <a:rPr lang="en-US" sz="2000" dirty="0" err="1" smtClean="0"/>
              <a:t>Church_covenant</a:t>
            </a:r>
            <a:r>
              <a:rPr lang="en-US" sz="2000" dirty="0" smtClean="0"/>
              <a:t> </a:t>
            </a:r>
            <a:endParaRPr lang="en-US" sz="2000" dirty="0"/>
          </a:p>
        </p:txBody>
      </p:sp>
      <p:sp>
        <p:nvSpPr>
          <p:cNvPr id="31" name="Slide Number Placeholder 30"/>
          <p:cNvSpPr>
            <a:spLocks noGrp="1"/>
          </p:cNvSpPr>
          <p:nvPr>
            <p:ph type="sldNum" sz="quarter" idx="12"/>
          </p:nvPr>
        </p:nvSpPr>
        <p:spPr/>
        <p:txBody>
          <a:bodyPr/>
          <a:lstStyle/>
          <a:p>
            <a:fld id="{7EB01CAE-F407-BD43-A611-254CF1653CA3}" type="slidenum">
              <a:rPr lang="en-US" smtClean="0"/>
              <a:pPr/>
              <a:t>3</a:t>
            </a:fld>
            <a:endParaRPr lang="en-US"/>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backgroundRemoval t="2721" b="95578" l="3600" r="96133"/>
                    </a14:imgEffect>
                  </a14:imgLayer>
                </a14:imgProps>
              </a:ext>
            </a:extLst>
          </a:blip>
          <a:stretch>
            <a:fillRect/>
          </a:stretch>
        </p:blipFill>
        <p:spPr>
          <a:xfrm>
            <a:off x="5341781" y="1407816"/>
            <a:ext cx="3861508" cy="3027422"/>
          </a:xfrm>
          <a:prstGeom prst="rect">
            <a:avLst/>
          </a:prstGeom>
        </p:spPr>
      </p:pic>
      <p:sp>
        <p:nvSpPr>
          <p:cNvPr id="5" name="Rectangle 4"/>
          <p:cNvSpPr/>
          <p:nvPr/>
        </p:nvSpPr>
        <p:spPr>
          <a:xfrm>
            <a:off x="5791259" y="1832993"/>
            <a:ext cx="2818755" cy="584776"/>
          </a:xfrm>
          <a:prstGeom prst="rect">
            <a:avLst/>
          </a:prstGeom>
          <a:noFill/>
        </p:spPr>
        <p:txBody>
          <a:bodyPr wrap="square" lIns="91440" tIns="45720" rIns="91440" bIns="45720">
            <a:spAutoFit/>
          </a:bodyPr>
          <a:lstStyle/>
          <a:p>
            <a:pPr algn="ctr"/>
            <a:r>
              <a:rPr lang="en-US" sz="3200" b="1" dirty="0" smtClean="0">
                <a:ln w="1905"/>
                <a:solidFill>
                  <a:srgbClr val="FF0000"/>
                </a:solidFill>
                <a:effectLst>
                  <a:innerShdw blurRad="69850" dist="43180" dir="5400000">
                    <a:srgbClr val="000000">
                      <a:alpha val="65000"/>
                    </a:srgbClr>
                  </a:innerShdw>
                </a:effectLst>
              </a:rPr>
              <a:t>We agree</a:t>
            </a:r>
            <a:r>
              <a:rPr lang="is-IS" sz="3200" b="1" dirty="0" smtClean="0">
                <a:ln w="1905"/>
                <a:solidFill>
                  <a:srgbClr val="FF0000"/>
                </a:solidFill>
                <a:effectLst>
                  <a:innerShdw blurRad="69850" dist="43180" dir="5400000">
                    <a:srgbClr val="000000">
                      <a:alpha val="65000"/>
                    </a:srgbClr>
                  </a:innerShdw>
                </a:effectLst>
              </a:rPr>
              <a:t>…</a:t>
            </a:r>
            <a:endParaRPr lang="en-US" sz="3200" b="1" dirty="0">
              <a:ln w="1905"/>
              <a:solidFill>
                <a:srgbClr val="FF0000"/>
              </a:solidFill>
              <a:effectLst>
                <a:innerShdw blurRad="69850" dist="43180" dir="5400000">
                  <a:srgbClr val="000000">
                    <a:alpha val="65000"/>
                  </a:srgbClr>
                </a:innerShdw>
              </a:effectLst>
            </a:endParaRPr>
          </a:p>
        </p:txBody>
      </p:sp>
      <p:cxnSp>
        <p:nvCxnSpPr>
          <p:cNvPr id="7" name="Straight Connector 6"/>
          <p:cNvCxnSpPr/>
          <p:nvPr/>
        </p:nvCxnSpPr>
        <p:spPr>
          <a:xfrm flipV="1">
            <a:off x="6089630" y="2437436"/>
            <a:ext cx="2332727" cy="30604"/>
          </a:xfrm>
          <a:prstGeom prst="line">
            <a:avLst/>
          </a:prstGeom>
        </p:spPr>
        <p:style>
          <a:lnRef idx="3">
            <a:schemeClr val="accent2"/>
          </a:lnRef>
          <a:fillRef idx="0">
            <a:schemeClr val="accent2"/>
          </a:fillRef>
          <a:effectRef idx="2">
            <a:schemeClr val="accent2"/>
          </a:effectRef>
          <a:fontRef idx="minor">
            <a:schemeClr val="tx1"/>
          </a:fontRef>
        </p:style>
      </p:cxnSp>
      <p:cxnSp>
        <p:nvCxnSpPr>
          <p:cNvPr id="8" name="Straight Connector 7"/>
          <p:cNvCxnSpPr/>
          <p:nvPr/>
        </p:nvCxnSpPr>
        <p:spPr>
          <a:xfrm flipV="1">
            <a:off x="6089630" y="2681648"/>
            <a:ext cx="2332727" cy="30604"/>
          </a:xfrm>
          <a:prstGeom prst="line">
            <a:avLst/>
          </a:prstGeom>
        </p:spPr>
        <p:style>
          <a:lnRef idx="3">
            <a:schemeClr val="accent2"/>
          </a:lnRef>
          <a:fillRef idx="0">
            <a:schemeClr val="accent2"/>
          </a:fillRef>
          <a:effectRef idx="2">
            <a:schemeClr val="accent2"/>
          </a:effectRef>
          <a:fontRef idx="minor">
            <a:schemeClr val="tx1"/>
          </a:fontRef>
        </p:style>
      </p:cxnSp>
      <p:cxnSp>
        <p:nvCxnSpPr>
          <p:cNvPr id="9" name="Straight Connector 8"/>
          <p:cNvCxnSpPr/>
          <p:nvPr/>
        </p:nvCxnSpPr>
        <p:spPr>
          <a:xfrm flipV="1">
            <a:off x="6089630" y="2918837"/>
            <a:ext cx="2332727" cy="30604"/>
          </a:xfrm>
          <a:prstGeom prst="line">
            <a:avLst/>
          </a:prstGeom>
        </p:spPr>
        <p:style>
          <a:lnRef idx="3">
            <a:schemeClr val="accent2"/>
          </a:lnRef>
          <a:fillRef idx="0">
            <a:schemeClr val="accent2"/>
          </a:fillRef>
          <a:effectRef idx="2">
            <a:schemeClr val="accent2"/>
          </a:effectRef>
          <a:fontRef idx="minor">
            <a:schemeClr val="tx1"/>
          </a:fontRef>
        </p:style>
      </p:cxnSp>
      <p:cxnSp>
        <p:nvCxnSpPr>
          <p:cNvPr id="10" name="Straight Connector 9"/>
          <p:cNvCxnSpPr/>
          <p:nvPr/>
        </p:nvCxnSpPr>
        <p:spPr>
          <a:xfrm flipV="1">
            <a:off x="6089630" y="3148372"/>
            <a:ext cx="2332727" cy="30604"/>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17107151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Helpful Resources</a:t>
            </a:r>
            <a:endParaRPr lang="en-US" dirty="0"/>
          </a:p>
        </p:txBody>
      </p:sp>
      <p:sp>
        <p:nvSpPr>
          <p:cNvPr id="3" name="Content Placeholder 2"/>
          <p:cNvSpPr>
            <a:spLocks noGrp="1"/>
          </p:cNvSpPr>
          <p:nvPr>
            <p:ph idx="1"/>
          </p:nvPr>
        </p:nvSpPr>
        <p:spPr/>
        <p:txBody>
          <a:bodyPr/>
          <a:lstStyle/>
          <a:p>
            <a:r>
              <a:rPr lang="en-US" dirty="0" smtClean="0"/>
              <a:t>http://</a:t>
            </a:r>
            <a:r>
              <a:rPr lang="en-US" dirty="0" err="1" smtClean="0"/>
              <a:t>www.desiringgod.org</a:t>
            </a:r>
            <a:r>
              <a:rPr lang="en-US" dirty="0" smtClean="0"/>
              <a:t>/messages/why-a-church-covenant </a:t>
            </a:r>
          </a:p>
          <a:p>
            <a:r>
              <a:rPr lang="en-US" dirty="0" smtClean="0"/>
              <a:t>https://9marks.org/article/membership-matters-what-our-church-covenant/</a:t>
            </a:r>
          </a:p>
        </p:txBody>
      </p:sp>
      <p:sp>
        <p:nvSpPr>
          <p:cNvPr id="4" name="Slide Number Placeholder 3"/>
          <p:cNvSpPr>
            <a:spLocks noGrp="1"/>
          </p:cNvSpPr>
          <p:nvPr>
            <p:ph type="sldNum" sz="quarter" idx="12"/>
          </p:nvPr>
        </p:nvSpPr>
        <p:spPr/>
        <p:txBody>
          <a:bodyPr/>
          <a:lstStyle/>
          <a:p>
            <a:fld id="{7EB01CAE-F407-BD43-A611-254CF1653CA3}" type="slidenum">
              <a:rPr lang="en-US" smtClean="0"/>
              <a:pPr/>
              <a:t>4</a:t>
            </a:fld>
            <a:endParaRPr lang="en-US"/>
          </a:p>
        </p:txBody>
      </p:sp>
    </p:spTree>
    <p:extLst>
      <p:ext uri="{BB962C8B-B14F-4D97-AF65-F5344CB8AC3E}">
        <p14:creationId xmlns:p14="http://schemas.microsoft.com/office/powerpoint/2010/main" val="235248842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Historical Example</a:t>
            </a:r>
            <a:endParaRPr lang="en-US" dirty="0"/>
          </a:p>
        </p:txBody>
      </p:sp>
      <p:sp>
        <p:nvSpPr>
          <p:cNvPr id="3" name="Content Placeholder 2"/>
          <p:cNvSpPr>
            <a:spLocks noGrp="1"/>
          </p:cNvSpPr>
          <p:nvPr>
            <p:ph idx="1"/>
          </p:nvPr>
        </p:nvSpPr>
        <p:spPr>
          <a:xfrm>
            <a:off x="249471" y="1166134"/>
            <a:ext cx="8595445" cy="3394472"/>
          </a:xfrm>
        </p:spPr>
        <p:txBody>
          <a:bodyPr>
            <a:noAutofit/>
          </a:bodyPr>
          <a:lstStyle/>
          <a:p>
            <a:pPr>
              <a:lnSpc>
                <a:spcPct val="80000"/>
              </a:lnSpc>
            </a:pPr>
            <a:r>
              <a:rPr lang="en-US" sz="2400" dirty="0" smtClean="0"/>
              <a:t>In 1649 in Cambridge, Massachusetts, John Cotton, Richard Mather, and Ralph Partridge drew up a “model of church government” which reasoned like this: </a:t>
            </a:r>
          </a:p>
          <a:p>
            <a:pPr lvl="1">
              <a:lnSpc>
                <a:spcPct val="80000"/>
              </a:lnSpc>
            </a:pPr>
            <a:r>
              <a:rPr lang="en-US" sz="2000" dirty="0" smtClean="0"/>
              <a:t>God wills for his people to gather in visible local churches (Revelation 2-3)</a:t>
            </a:r>
          </a:p>
          <a:p>
            <a:pPr lvl="1">
              <a:lnSpc>
                <a:spcPct val="80000"/>
              </a:lnSpc>
            </a:pPr>
            <a:r>
              <a:rPr lang="en-US" sz="2000" dirty="0" smtClean="0"/>
              <a:t>But, this visible union with a local church is not established by:</a:t>
            </a:r>
          </a:p>
          <a:p>
            <a:pPr lvl="2">
              <a:lnSpc>
                <a:spcPct val="80000"/>
              </a:lnSpc>
            </a:pPr>
            <a:r>
              <a:rPr lang="en-US" sz="1600" dirty="0"/>
              <a:t>M</a:t>
            </a:r>
            <a:r>
              <a:rPr lang="en-US" sz="1600" dirty="0" smtClean="0"/>
              <a:t>ere "faith”</a:t>
            </a:r>
          </a:p>
          <a:p>
            <a:pPr lvl="2">
              <a:lnSpc>
                <a:spcPct val="80000"/>
              </a:lnSpc>
            </a:pPr>
            <a:r>
              <a:rPr lang="en-US" sz="1600" dirty="0" smtClean="0"/>
              <a:t>A “bare” profession of faith</a:t>
            </a:r>
          </a:p>
          <a:p>
            <a:pPr lvl="2">
              <a:lnSpc>
                <a:spcPct val="80000"/>
              </a:lnSpc>
            </a:pPr>
            <a:r>
              <a:rPr lang="en-US" sz="1600" dirty="0" smtClean="0"/>
              <a:t>L</a:t>
            </a:r>
            <a:r>
              <a:rPr lang="en-US" sz="1600" dirty="0"/>
              <a:t>i</a:t>
            </a:r>
            <a:r>
              <a:rPr lang="en-US" sz="1600" dirty="0" smtClean="0"/>
              <a:t>ving in the same community </a:t>
            </a:r>
          </a:p>
          <a:p>
            <a:pPr lvl="2">
              <a:lnSpc>
                <a:spcPct val="80000"/>
              </a:lnSpc>
            </a:pPr>
            <a:r>
              <a:rPr lang="en-US" sz="1600" dirty="0" smtClean="0"/>
              <a:t>Baptism</a:t>
            </a:r>
          </a:p>
          <a:p>
            <a:pPr lvl="0">
              <a:lnSpc>
                <a:spcPct val="80000"/>
              </a:lnSpc>
            </a:pPr>
            <a:r>
              <a:rPr lang="en-US" sz="2400" dirty="0" smtClean="0"/>
              <a:t>Instead, what establishes the visible union of a group of believers into a church is that they make a covenant with each other </a:t>
            </a:r>
            <a:r>
              <a:rPr lang="en-US" sz="2400" b="1" u="sng" dirty="0" smtClean="0"/>
              <a:t>to be </a:t>
            </a:r>
            <a:r>
              <a:rPr lang="en-US" sz="2400" dirty="0" smtClean="0"/>
              <a:t>the church</a:t>
            </a:r>
          </a:p>
        </p:txBody>
      </p:sp>
      <p:sp>
        <p:nvSpPr>
          <p:cNvPr id="4" name="Slide Number Placeholder 3"/>
          <p:cNvSpPr>
            <a:spLocks noGrp="1"/>
          </p:cNvSpPr>
          <p:nvPr>
            <p:ph type="sldNum" sz="quarter" idx="12"/>
          </p:nvPr>
        </p:nvSpPr>
        <p:spPr/>
        <p:txBody>
          <a:bodyPr/>
          <a:lstStyle/>
          <a:p>
            <a:fld id="{7EB01CAE-F407-BD43-A611-254CF1653CA3}" type="slidenum">
              <a:rPr lang="en-US" smtClean="0"/>
              <a:pPr/>
              <a:t>5</a:t>
            </a:fld>
            <a:endParaRPr lang="en-US"/>
          </a:p>
        </p:txBody>
      </p:sp>
    </p:spTree>
    <p:extLst>
      <p:ext uri="{BB962C8B-B14F-4D97-AF65-F5344CB8AC3E}">
        <p14:creationId xmlns:p14="http://schemas.microsoft.com/office/powerpoint/2010/main" val="119359672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Marks of a Church </a:t>
            </a:r>
            <a:r>
              <a:rPr lang="en-US" dirty="0" smtClean="0"/>
              <a:t>Covenant (1 of 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church covenant is a promise</a:t>
            </a:r>
          </a:p>
          <a:p>
            <a:pPr lvl="1"/>
            <a:r>
              <a:rPr lang="en-US" dirty="0" smtClean="0"/>
              <a:t>A promise made to God, to a local church, and to one’s self</a:t>
            </a:r>
          </a:p>
          <a:p>
            <a:r>
              <a:rPr lang="en-US" dirty="0" smtClean="0"/>
              <a:t>A church covenant is a summary of how we agree to live, or how God would have us live</a:t>
            </a:r>
          </a:p>
          <a:p>
            <a:pPr lvl="1"/>
            <a:r>
              <a:rPr lang="en-US" dirty="0" smtClean="0"/>
              <a:t>As compared to our articles of faith, which is a summary of what we </a:t>
            </a:r>
            <a:r>
              <a:rPr lang="en-US" u="sng" dirty="0" smtClean="0"/>
              <a:t>believe</a:t>
            </a:r>
          </a:p>
          <a:p>
            <a:r>
              <a:rPr lang="en-US" dirty="0" smtClean="0"/>
              <a:t>A church covenant is a sign of commitment</a:t>
            </a:r>
          </a:p>
          <a:p>
            <a:pPr lvl="1"/>
            <a:r>
              <a:rPr lang="en-US" dirty="0" smtClean="0"/>
              <a:t>A commitment to God, to His church, to each other, and to personal </a:t>
            </a:r>
            <a:r>
              <a:rPr lang="en-US" dirty="0" smtClean="0"/>
              <a:t>holiness</a:t>
            </a:r>
            <a:endParaRPr lang="en-US" dirty="0" smtClean="0"/>
          </a:p>
        </p:txBody>
      </p:sp>
      <p:sp>
        <p:nvSpPr>
          <p:cNvPr id="4" name="Slide Number Placeholder 3"/>
          <p:cNvSpPr>
            <a:spLocks noGrp="1"/>
          </p:cNvSpPr>
          <p:nvPr>
            <p:ph type="sldNum" sz="quarter" idx="12"/>
          </p:nvPr>
        </p:nvSpPr>
        <p:spPr/>
        <p:txBody>
          <a:bodyPr/>
          <a:lstStyle/>
          <a:p>
            <a:fld id="{7EB01CAE-F407-BD43-A611-254CF1653CA3}" type="slidenum">
              <a:rPr lang="en-US" smtClean="0"/>
              <a:pPr/>
              <a:t>6</a:t>
            </a:fld>
            <a:endParaRPr lang="en-US"/>
          </a:p>
        </p:txBody>
      </p:sp>
    </p:spTree>
    <p:extLst>
      <p:ext uri="{BB962C8B-B14F-4D97-AF65-F5344CB8AC3E}">
        <p14:creationId xmlns:p14="http://schemas.microsoft.com/office/powerpoint/2010/main" val="303227636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Marks of a Church </a:t>
            </a:r>
            <a:r>
              <a:rPr lang="en-US" dirty="0" smtClean="0"/>
              <a:t>Covenant (2 of 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a:t>
            </a:r>
            <a:r>
              <a:rPr lang="en-US" dirty="0" smtClean="0"/>
              <a:t>church covenant is an ethical statement</a:t>
            </a:r>
          </a:p>
          <a:p>
            <a:pPr lvl="1"/>
            <a:r>
              <a:rPr lang="en-US" dirty="0" smtClean="0"/>
              <a:t>Church membership involves being held accountable to live every aspect of our lives in a manner consistent with a common understanding of Scripture</a:t>
            </a:r>
          </a:p>
          <a:p>
            <a:r>
              <a:rPr lang="en-US" dirty="0" smtClean="0"/>
              <a:t>A church covenant is a biblical standard</a:t>
            </a:r>
          </a:p>
          <a:p>
            <a:pPr lvl="1"/>
            <a:r>
              <a:rPr lang="en-US" dirty="0" smtClean="0"/>
              <a:t>A church covenant is helpful in a church that is practicing Biblical church discipline </a:t>
            </a:r>
          </a:p>
          <a:p>
            <a:pPr lvl="1"/>
            <a:r>
              <a:rPr lang="en-US" dirty="0" smtClean="0"/>
              <a:t>As members of a church, we exhort one another to live holy lives, and we challenge brothers and sisters persisting in sin</a:t>
            </a:r>
          </a:p>
        </p:txBody>
      </p:sp>
      <p:sp>
        <p:nvSpPr>
          <p:cNvPr id="4" name="Slide Number Placeholder 3"/>
          <p:cNvSpPr>
            <a:spLocks noGrp="1"/>
          </p:cNvSpPr>
          <p:nvPr>
            <p:ph type="sldNum" sz="quarter" idx="12"/>
          </p:nvPr>
        </p:nvSpPr>
        <p:spPr/>
        <p:txBody>
          <a:bodyPr/>
          <a:lstStyle/>
          <a:p>
            <a:fld id="{7EB01CAE-F407-BD43-A611-254CF1653CA3}" type="slidenum">
              <a:rPr lang="en-US" smtClean="0"/>
              <a:pPr/>
              <a:t>7</a:t>
            </a:fld>
            <a:endParaRPr lang="en-US"/>
          </a:p>
        </p:txBody>
      </p:sp>
    </p:spTree>
    <p:extLst>
      <p:ext uri="{BB962C8B-B14F-4D97-AF65-F5344CB8AC3E}">
        <p14:creationId xmlns:p14="http://schemas.microsoft.com/office/powerpoint/2010/main" val="36151847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of the Cornerstone Church Covenant</a:t>
            </a:r>
            <a:endParaRPr lang="en-US" dirty="0"/>
          </a:p>
        </p:txBody>
      </p:sp>
      <p:sp>
        <p:nvSpPr>
          <p:cNvPr id="3" name="Content Placeholder 2"/>
          <p:cNvSpPr>
            <a:spLocks noGrp="1"/>
          </p:cNvSpPr>
          <p:nvPr>
            <p:ph idx="1"/>
          </p:nvPr>
        </p:nvSpPr>
        <p:spPr/>
        <p:txBody>
          <a:bodyPr/>
          <a:lstStyle/>
          <a:p>
            <a:r>
              <a:rPr lang="en-US" dirty="0" smtClean="0"/>
              <a:t>Similar in tone and style with our other documents:</a:t>
            </a:r>
          </a:p>
          <a:p>
            <a:pPr lvl="1"/>
            <a:r>
              <a:rPr lang="en-US" dirty="0" smtClean="0"/>
              <a:t>Simple but precise language</a:t>
            </a:r>
          </a:p>
          <a:p>
            <a:pPr lvl="1"/>
            <a:r>
              <a:rPr lang="en-US" dirty="0" smtClean="0"/>
              <a:t>Intended to be understandable today</a:t>
            </a:r>
            <a:endParaRPr lang="en-US" sz="4400" dirty="0" smtClean="0"/>
          </a:p>
        </p:txBody>
      </p:sp>
      <p:sp>
        <p:nvSpPr>
          <p:cNvPr id="4" name="Slide Number Placeholder 3"/>
          <p:cNvSpPr>
            <a:spLocks noGrp="1"/>
          </p:cNvSpPr>
          <p:nvPr>
            <p:ph type="sldNum" sz="quarter" idx="12"/>
          </p:nvPr>
        </p:nvSpPr>
        <p:spPr/>
        <p:txBody>
          <a:bodyPr/>
          <a:lstStyle/>
          <a:p>
            <a:fld id="{7EB01CAE-F407-BD43-A611-254CF1653CA3}" type="slidenum">
              <a:rPr lang="en-US" smtClean="0"/>
              <a:t>8</a:t>
            </a:fld>
            <a:endParaRPr lang="en-US"/>
          </a:p>
        </p:txBody>
      </p:sp>
    </p:spTree>
    <p:extLst>
      <p:ext uri="{BB962C8B-B14F-4D97-AF65-F5344CB8AC3E}">
        <p14:creationId xmlns:p14="http://schemas.microsoft.com/office/powerpoint/2010/main" val="44080666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Cornerstone Covenant (1 of 6)</a:t>
            </a:r>
            <a:endParaRPr lang="en-US" dirty="0"/>
          </a:p>
        </p:txBody>
      </p:sp>
      <p:sp>
        <p:nvSpPr>
          <p:cNvPr id="3" name="Content Placeholder 2"/>
          <p:cNvSpPr>
            <a:spLocks noGrp="1"/>
          </p:cNvSpPr>
          <p:nvPr>
            <p:ph idx="1"/>
          </p:nvPr>
        </p:nvSpPr>
        <p:spPr>
          <a:xfrm>
            <a:off x="457200" y="1200151"/>
            <a:ext cx="8229600" cy="3567114"/>
          </a:xfrm>
        </p:spPr>
        <p:txBody>
          <a:bodyPr>
            <a:normAutofit/>
          </a:bodyPr>
          <a:lstStyle/>
          <a:p>
            <a:r>
              <a:rPr lang="en-US" dirty="0"/>
              <a:t>God brought me to Cornerstone to believe the gospel, mature as a follower of Jesus, love His church, and join His mission. I fully agree with Cornerstone’s Articles of Faith and commit to Cornerstone’s unique calling and expression as explained in our Vision, Mission, Core Values, Philosophy of Ministry, and By-Laws</a:t>
            </a:r>
            <a:r>
              <a:rPr lang="en-US" dirty="0" smtClean="0"/>
              <a:t>.</a:t>
            </a:r>
          </a:p>
        </p:txBody>
      </p:sp>
      <p:sp>
        <p:nvSpPr>
          <p:cNvPr id="4" name="Slide Number Placeholder 3"/>
          <p:cNvSpPr>
            <a:spLocks noGrp="1"/>
          </p:cNvSpPr>
          <p:nvPr>
            <p:ph type="sldNum" sz="quarter" idx="12"/>
          </p:nvPr>
        </p:nvSpPr>
        <p:spPr/>
        <p:txBody>
          <a:bodyPr/>
          <a:lstStyle/>
          <a:p>
            <a:fld id="{7EB01CAE-F407-BD43-A611-254CF1653CA3}" type="slidenum">
              <a:rPr lang="en-US" smtClean="0"/>
              <a:pPr/>
              <a:t>9</a:t>
            </a:fld>
            <a:endParaRPr lang="en-US"/>
          </a:p>
        </p:txBody>
      </p:sp>
    </p:spTree>
    <p:extLst>
      <p:ext uri="{BB962C8B-B14F-4D97-AF65-F5344CB8AC3E}">
        <p14:creationId xmlns:p14="http://schemas.microsoft.com/office/powerpoint/2010/main" val="187560517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449</TotalTime>
  <Words>793</Words>
  <Application>Microsoft Macintosh PowerPoint</Application>
  <PresentationFormat>On-screen Show (16:9)</PresentationFormat>
  <Paragraphs>71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Cornerstone Church Covenant</vt:lpstr>
      <vt:lpstr>Definitions (1 of 2)</vt:lpstr>
      <vt:lpstr>Definitions (2 of 2)</vt:lpstr>
      <vt:lpstr>Some Helpful Resources</vt:lpstr>
      <vt:lpstr>A Historical Example</vt:lpstr>
      <vt:lpstr>Marks of a Church Covenant (1 of 2)</vt:lpstr>
      <vt:lpstr>Marks of a Church Covenant (2 of 2)</vt:lpstr>
      <vt:lpstr>Goals of the Cornerstone Church Covenant</vt:lpstr>
      <vt:lpstr>Cornerstone Covenant (1 of 6)</vt:lpstr>
      <vt:lpstr>Cornerstone Covenant (2 of 6)</vt:lpstr>
      <vt:lpstr>Cornerstone Covenant (3 of 6)</vt:lpstr>
      <vt:lpstr>Cornerstone Covenant (4 of 6)</vt:lpstr>
      <vt:lpstr>Cornerstone Covenant (5 of 6)</vt:lpstr>
      <vt:lpstr>Cornerstone Covenant (6 of 6)</vt:lpstr>
      <vt:lpstr>PowerPoint Presentation</vt:lpstr>
    </vt:vector>
  </TitlesOfParts>
  <Company>Leidos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Courtemanche</dc:creator>
  <cp:lastModifiedBy>Anthony Courtemanche</cp:lastModifiedBy>
  <cp:revision>45</cp:revision>
  <dcterms:created xsi:type="dcterms:W3CDTF">2015-10-28T23:45:43Z</dcterms:created>
  <dcterms:modified xsi:type="dcterms:W3CDTF">2016-06-11T01:38:18Z</dcterms:modified>
</cp:coreProperties>
</file>