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sldIdLst>
    <p:sldId id="256" r:id="rId2"/>
    <p:sldId id="258" r:id="rId3"/>
    <p:sldId id="261" r:id="rId4"/>
    <p:sldId id="263" r:id="rId5"/>
    <p:sldId id="273" r:id="rId6"/>
    <p:sldId id="274" r:id="rId7"/>
    <p:sldId id="259" r:id="rId8"/>
    <p:sldId id="270" r:id="rId9"/>
    <p:sldId id="264" r:id="rId10"/>
    <p:sldId id="266" r:id="rId11"/>
    <p:sldId id="271" r:id="rId12"/>
    <p:sldId id="272" r:id="rId13"/>
    <p:sldId id="275" r:id="rId1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690" autoAdjust="0"/>
  </p:normalViewPr>
  <p:slideViewPr>
    <p:cSldViewPr showGuides="1">
      <p:cViewPr varScale="1">
        <p:scale>
          <a:sx n="87" d="100"/>
          <a:sy n="87" d="100"/>
        </p:scale>
        <p:origin x="1728" y="184"/>
      </p:cViewPr>
      <p:guideLst>
        <p:guide orient="horz" pos="2160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94A6EBB-0C9F-4610-B683-AFA4EB0C9B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09612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B6556-2603-42C0-9700-34DF49D03C4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50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A29EB2A-95B6-4DDC-B811-D6D43A57876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28600" y="2889250"/>
            <a:ext cx="2870200" cy="2016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098800" y="2889250"/>
            <a:ext cx="2870200" cy="2016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5969000" y="2889250"/>
            <a:ext cx="2870200" cy="2016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C08B1-75C3-4872-B979-3469F4655C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263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7EBEF7-B536-46C3-938B-AEB32125F1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9560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FBD46AC-BFBD-45D0-95DE-F55AD13BBE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3504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r>
              <a:rPr lang="en-US" smtClean="0"/>
              <a:t>Click icon to add clip 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2919490-1966-476E-97ED-BA75A70D13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121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69533F-95F2-46EB-8A99-11B6E8B4D1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5400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B20F1-1B6C-475A-A997-B582BA7F8F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4506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0C4C3-85D5-48EF-8300-50E2F01005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76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94A12-1A23-4AAD-9B47-F0D412D97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3260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EE7D7-9FE7-400A-B972-90F01FBFE7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869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1DFDC-515E-467F-B9F9-E07532C69F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640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F16C8-3489-4ACE-93D5-919B1B7E00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4175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4223A-8F54-4A4F-90AF-D229FFDE47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197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8EE3E725-DF5A-428F-AD85-4B8C157C74F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Cornerstone</a:t>
            </a:r>
            <a:br>
              <a:rPr lang="en-US" altLang="en-US" dirty="0" smtClean="0"/>
            </a:br>
            <a:r>
              <a:rPr lang="en-US" altLang="en-US" dirty="0" smtClean="0"/>
              <a:t>2016-2017</a:t>
            </a:r>
            <a:endParaRPr lang="en-US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z="4000" dirty="0" smtClean="0"/>
          </a:p>
          <a:p>
            <a:r>
              <a:rPr lang="en-US" altLang="en-US" sz="4000" dirty="0" smtClean="0"/>
              <a:t>Finance Committee Report</a:t>
            </a:r>
            <a:endParaRPr lang="en-US" altLang="en-US" sz="4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FY 2017 Budget</a:t>
            </a:r>
            <a:endParaRPr lang="en-US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sz="2800" dirty="0" smtClean="0"/>
              <a:t>The FY2017 Budget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 smtClean="0"/>
              <a:t>We have produced a budget that estimates:</a:t>
            </a:r>
          </a:p>
          <a:p>
            <a:pPr lvl="1"/>
            <a:endParaRPr lang="en-US" altLang="en-US" sz="2800" dirty="0"/>
          </a:p>
          <a:p>
            <a:pPr lvl="2"/>
            <a:r>
              <a:rPr lang="en-US" altLang="en-US" sz="2800" dirty="0" smtClean="0"/>
              <a:t>Income			$148,558.00</a:t>
            </a:r>
          </a:p>
          <a:p>
            <a:pPr lvl="2"/>
            <a:endParaRPr lang="en-US" altLang="en-US" sz="2800" dirty="0"/>
          </a:p>
          <a:p>
            <a:pPr lvl="2"/>
            <a:r>
              <a:rPr lang="en-US" altLang="en-US" sz="2800" dirty="0" smtClean="0"/>
              <a:t>Expenses			$156,868.00</a:t>
            </a:r>
          </a:p>
          <a:p>
            <a:pPr lvl="2"/>
            <a:endParaRPr lang="en-US" altLang="en-US" sz="1800" dirty="0" smtClean="0"/>
          </a:p>
          <a:p>
            <a:pPr lvl="1"/>
            <a:r>
              <a:rPr lang="en-US" altLang="en-US" sz="2000" dirty="0" smtClean="0"/>
              <a:t>We also hope to end both FY16 and FY17 with a small amount of cash-on-hand to build up a reserve fund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54838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2016 – </a:t>
            </a:r>
            <a:r>
              <a:rPr lang="en-US" altLang="en-US" dirty="0" smtClean="0"/>
              <a:t>2017 </a:t>
            </a:r>
            <a:r>
              <a:rPr lang="en-US" altLang="en-US" dirty="0"/>
              <a:t>significant events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July 1, 2016 – Cornerstone begins it’s last fiscal year as a part of Immanuel</a:t>
            </a:r>
          </a:p>
          <a:p>
            <a:pPr lvl="2"/>
            <a:r>
              <a:rPr lang="en-US" altLang="en-US" sz="1800" dirty="0" smtClean="0"/>
              <a:t>We start a separate set of accounts and parallel books</a:t>
            </a:r>
          </a:p>
          <a:p>
            <a:pPr lvl="2"/>
            <a:endParaRPr lang="en-US" altLang="en-US" sz="1800" dirty="0" smtClean="0"/>
          </a:p>
          <a:p>
            <a:pPr lvl="1"/>
            <a:r>
              <a:rPr lang="en-US" altLang="en-US" dirty="0" smtClean="0"/>
              <a:t>November 1, 2016 – Cornerstone increases it’s percentage of our Pastor’s salary to 2/3.</a:t>
            </a:r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March 2017, we start the 2018 budget process</a:t>
            </a:r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July 1, 2017 Cornerstone Congregational Church becomes financially independent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956330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Summary</a:t>
            </a:r>
            <a:endParaRPr lang="en-US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Our Original Budget served us well</a:t>
            </a:r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We were able to use our experience to build a new budget for 2017</a:t>
            </a:r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We have reasonable expectation that our new budget will serve us well</a:t>
            </a:r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There are copies of our FY2017 budget available if you wish to review it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8727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Thank you</a:t>
            </a:r>
            <a:endParaRPr lang="en-US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altLang="en-US" dirty="0"/>
          </a:p>
          <a:p>
            <a:pPr lvl="1"/>
            <a:endParaRPr lang="en-US" altLang="en-US" dirty="0" smtClean="0"/>
          </a:p>
          <a:p>
            <a:pPr lvl="1"/>
            <a:endParaRPr lang="en-US" altLang="en-US" dirty="0"/>
          </a:p>
          <a:p>
            <a:pPr lvl="1"/>
            <a:endParaRPr lang="en-US" altLang="en-US" dirty="0" smtClean="0"/>
          </a:p>
          <a:p>
            <a:pPr lvl="1" algn="ctr"/>
            <a:r>
              <a:rPr lang="en-US" altLang="en-US" sz="4400" dirty="0" smtClean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6161444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Overview</a:t>
            </a:r>
            <a:endParaRPr lang="en-US" alt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696200" cy="4530725"/>
          </a:xfrm>
        </p:spPr>
        <p:txBody>
          <a:bodyPr/>
          <a:lstStyle/>
          <a:p>
            <a:r>
              <a:rPr lang="en-US" altLang="en-US" sz="3200" dirty="0" smtClean="0"/>
              <a:t>FY 2016 Budget</a:t>
            </a:r>
          </a:p>
          <a:p>
            <a:pPr lvl="1"/>
            <a:r>
              <a:rPr lang="en-US" altLang="en-US" sz="2800" dirty="0" smtClean="0"/>
              <a:t>History</a:t>
            </a:r>
          </a:p>
          <a:p>
            <a:pPr lvl="1"/>
            <a:r>
              <a:rPr lang="en-US" altLang="en-US" sz="2800" dirty="0" smtClean="0"/>
              <a:t>Year-to-date Performance</a:t>
            </a:r>
          </a:p>
          <a:p>
            <a:r>
              <a:rPr lang="en-US" altLang="en-US" sz="3200" dirty="0" smtClean="0"/>
              <a:t>FY 2017 Budget</a:t>
            </a:r>
          </a:p>
          <a:p>
            <a:pPr lvl="1"/>
            <a:r>
              <a:rPr lang="en-US" altLang="en-US" sz="2800" dirty="0" smtClean="0"/>
              <a:t>Our financial environment</a:t>
            </a:r>
          </a:p>
          <a:p>
            <a:pPr lvl="1"/>
            <a:r>
              <a:rPr lang="en-US" altLang="en-US" sz="2800" dirty="0" smtClean="0"/>
              <a:t>Process</a:t>
            </a:r>
          </a:p>
          <a:p>
            <a:pPr lvl="1"/>
            <a:r>
              <a:rPr lang="en-US" altLang="en-US" sz="2800" dirty="0" smtClean="0"/>
              <a:t>The Budget</a:t>
            </a:r>
          </a:p>
          <a:p>
            <a:r>
              <a:rPr lang="en-US" altLang="en-US" sz="3200" dirty="0" smtClean="0"/>
              <a:t>2016 – 2018 significant events</a:t>
            </a:r>
          </a:p>
          <a:p>
            <a:pPr lvl="1"/>
            <a:endParaRPr lang="en-US" alt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FY 2016 Budget</a:t>
            </a:r>
            <a:endParaRPr lang="en-US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sz="2800" dirty="0" smtClean="0"/>
              <a:t>History</a:t>
            </a:r>
          </a:p>
          <a:p>
            <a:pPr lvl="1"/>
            <a:endParaRPr lang="en-US" altLang="en-US" sz="1200" dirty="0" smtClean="0"/>
          </a:p>
          <a:p>
            <a:pPr lvl="2"/>
            <a:r>
              <a:rPr lang="en-US" altLang="en-US" sz="2400" dirty="0" smtClean="0"/>
              <a:t>In 2015, the CPMT assembled an estimated budget for FY16</a:t>
            </a:r>
          </a:p>
          <a:p>
            <a:pPr lvl="2"/>
            <a:endParaRPr lang="en-US" altLang="en-US" sz="2400" dirty="0"/>
          </a:p>
          <a:p>
            <a:pPr lvl="2"/>
            <a:r>
              <a:rPr lang="en-US" altLang="en-US" sz="2400" dirty="0" smtClean="0"/>
              <a:t>This was a ‘best estimate’ with no history at CCC</a:t>
            </a:r>
          </a:p>
          <a:p>
            <a:pPr lvl="2"/>
            <a:endParaRPr lang="en-US" altLang="en-US" sz="2800" dirty="0"/>
          </a:p>
          <a:p>
            <a:pPr lvl="2"/>
            <a:r>
              <a:rPr lang="en-US" altLang="en-US" sz="2400" dirty="0" smtClean="0"/>
              <a:t>That estimated budget was</a:t>
            </a:r>
          </a:p>
          <a:p>
            <a:pPr lvl="3"/>
            <a:r>
              <a:rPr lang="en-US" altLang="en-US" sz="2600" dirty="0" smtClean="0"/>
              <a:t>Income: 			$105,000.00</a:t>
            </a:r>
          </a:p>
          <a:p>
            <a:pPr lvl="3"/>
            <a:r>
              <a:rPr lang="en-US" altLang="en-US" sz="2600" dirty="0" smtClean="0"/>
              <a:t>Expenses: 			$104,321.79</a:t>
            </a:r>
          </a:p>
        </p:txBody>
      </p:sp>
    </p:spTree>
    <p:extLst>
      <p:ext uri="{BB962C8B-B14F-4D97-AF65-F5344CB8AC3E}">
        <p14:creationId xmlns:p14="http://schemas.microsoft.com/office/powerpoint/2010/main" val="32919501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FY 2016 Budget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3886200"/>
          </a:xfrm>
        </p:spPr>
        <p:txBody>
          <a:bodyPr/>
          <a:lstStyle/>
          <a:p>
            <a:pPr lvl="1"/>
            <a:r>
              <a:rPr lang="en-US" altLang="en-US" sz="2800" dirty="0" smtClean="0"/>
              <a:t>Year-to-date Performance</a:t>
            </a:r>
          </a:p>
          <a:p>
            <a:pPr lvl="1"/>
            <a:endParaRPr lang="en-US" altLang="en-US" sz="700" dirty="0"/>
          </a:p>
          <a:p>
            <a:pPr lvl="2"/>
            <a:r>
              <a:rPr lang="en-US" altLang="en-US" sz="2800" dirty="0" smtClean="0"/>
              <a:t>As of the end of April (latest data), the actual figures were:</a:t>
            </a:r>
          </a:p>
          <a:p>
            <a:pPr lvl="2"/>
            <a:endParaRPr lang="en-US" altLang="en-US" sz="2800" dirty="0"/>
          </a:p>
          <a:p>
            <a:pPr marL="4763" lvl="3" indent="0">
              <a:buNone/>
            </a:pPr>
            <a:endParaRPr lang="en-US" altLang="en-US" sz="26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297959"/>
              </p:ext>
            </p:extLst>
          </p:nvPr>
        </p:nvGraphicFramePr>
        <p:xfrm>
          <a:off x="914400" y="3455377"/>
          <a:ext cx="7620000" cy="1859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641600"/>
                <a:gridCol w="2540000"/>
              </a:tblGrid>
              <a:tr h="4600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Budgeted </a:t>
                      </a:r>
                      <a:r>
                        <a:rPr lang="en-US" baseline="0" dirty="0" smtClean="0"/>
                        <a:t>thru June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Actual Thru April</a:t>
                      </a:r>
                      <a:endParaRPr lang="en-US" dirty="0"/>
                    </a:p>
                  </a:txBody>
                  <a:tcPr/>
                </a:tc>
              </a:tr>
              <a:tr h="4664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dirty="0" smtClean="0"/>
                        <a:t>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$105,000.00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 smtClean="0"/>
                        <a:t>    $117,362.28</a:t>
                      </a:r>
                      <a:endParaRPr lang="en-US" dirty="0"/>
                    </a:p>
                  </a:txBody>
                  <a:tcPr/>
                </a:tc>
              </a:tr>
              <a:tr h="466417">
                <a:tc>
                  <a:txBody>
                    <a:bodyPr/>
                    <a:lstStyle/>
                    <a:p>
                      <a:r>
                        <a:rPr lang="en-US" altLang="en-US" sz="1800" dirty="0" smtClean="0"/>
                        <a:t>Expenses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 smtClean="0"/>
                        <a:t>    $104,321.79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$  79,456.49 *</a:t>
                      </a:r>
                    </a:p>
                  </a:txBody>
                  <a:tcPr/>
                </a:tc>
              </a:tr>
              <a:tr h="466417">
                <a:tc>
                  <a:txBody>
                    <a:bodyPr/>
                    <a:lstStyle/>
                    <a:p>
                      <a:r>
                        <a:rPr lang="en-US" altLang="en-US" sz="1800" dirty="0" smtClean="0"/>
                        <a:t>“Cash on hand”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- - - - - 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 smtClean="0"/>
                        <a:t>    $  52,163.41 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90600" y="56388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Before </a:t>
            </a:r>
            <a:r>
              <a:rPr lang="en-US" dirty="0"/>
              <a:t>July 1st we expect additional expenses of at least $35,000 for </a:t>
            </a:r>
            <a:r>
              <a:rPr lang="en-US" dirty="0" smtClean="0"/>
              <a:t>Building &amp; Grounds </a:t>
            </a:r>
            <a:r>
              <a:rPr lang="en-US" dirty="0"/>
              <a:t>capital expenses.</a:t>
            </a:r>
          </a:p>
        </p:txBody>
      </p:sp>
    </p:spTree>
    <p:extLst>
      <p:ext uri="{BB962C8B-B14F-4D97-AF65-F5344CB8AC3E}">
        <p14:creationId xmlns:p14="http://schemas.microsoft.com/office/powerpoint/2010/main" val="3399599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en-US" dirty="0"/>
              <a:t>FY 2016 </a:t>
            </a:r>
            <a:r>
              <a:rPr lang="en-US" altLang="en-US" dirty="0" smtClean="0"/>
              <a:t>Budget</a:t>
            </a:r>
            <a:br>
              <a:rPr lang="en-US" altLang="en-US" dirty="0" smtClean="0"/>
            </a:br>
            <a:r>
              <a:rPr lang="en-US" altLang="en-US" sz="3200" dirty="0" smtClean="0"/>
              <a:t>*Note </a:t>
            </a:r>
            <a:r>
              <a:rPr lang="en-US" altLang="en-US" sz="3200" dirty="0"/>
              <a:t>from prior slide: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sz="2800" dirty="0" smtClean="0"/>
              <a:t>Before July 1</a:t>
            </a:r>
            <a:r>
              <a:rPr lang="en-US" altLang="en-US" sz="2800" baseline="30000" dirty="0" smtClean="0"/>
              <a:t>st</a:t>
            </a:r>
            <a:r>
              <a:rPr lang="en-US" altLang="en-US" sz="2800" dirty="0" smtClean="0"/>
              <a:t> we expect additional expenses of at least $35,000 for B&amp;G </a:t>
            </a:r>
            <a:r>
              <a:rPr lang="en-US" altLang="en-US" sz="2800" dirty="0"/>
              <a:t>capital </a:t>
            </a:r>
            <a:r>
              <a:rPr lang="en-US" altLang="en-US" sz="2800" dirty="0" smtClean="0"/>
              <a:t>expenses.</a:t>
            </a:r>
          </a:p>
          <a:p>
            <a:pPr lvl="2"/>
            <a:r>
              <a:rPr lang="en-US" altLang="en-US" dirty="0" smtClean="0"/>
              <a:t>Sanctuary AC</a:t>
            </a:r>
          </a:p>
          <a:p>
            <a:pPr lvl="2"/>
            <a:r>
              <a:rPr lang="en-US" altLang="en-US" dirty="0" smtClean="0"/>
              <a:t>Front wall / window and Stair rail repairs</a:t>
            </a:r>
          </a:p>
          <a:p>
            <a:pPr lvl="1"/>
            <a:endParaRPr lang="en-US" altLang="en-US" sz="2800" dirty="0" smtClean="0"/>
          </a:p>
          <a:p>
            <a:pPr lvl="1"/>
            <a:r>
              <a:rPr lang="en-US" altLang="en-US" sz="2800" dirty="0" smtClean="0"/>
              <a:t>Without considering other May and June income or expenses this would yield</a:t>
            </a:r>
          </a:p>
          <a:p>
            <a:pPr lvl="2"/>
            <a:r>
              <a:rPr lang="en-US" altLang="en-US" dirty="0" smtClean="0"/>
              <a:t>Expenses </a:t>
            </a:r>
            <a:r>
              <a:rPr lang="en-US" altLang="en-US" dirty="0"/>
              <a:t>of at </a:t>
            </a:r>
            <a:r>
              <a:rPr lang="en-US" altLang="en-US" dirty="0" smtClean="0"/>
              <a:t>least: 		$ 114,456.49</a:t>
            </a:r>
          </a:p>
          <a:p>
            <a:pPr lvl="2"/>
            <a:r>
              <a:rPr lang="en-US" altLang="en-US" dirty="0" smtClean="0"/>
              <a:t>“Cash On Hand”:		$   17,163.41</a:t>
            </a:r>
            <a:endParaRPr lang="en-US" altLang="en-US" sz="300" dirty="0" smtClean="0"/>
          </a:p>
          <a:p>
            <a:pPr lvl="3"/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33066155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FY 2016 Summary </a:t>
            </a:r>
            <a:r>
              <a:rPr lang="en-US" altLang="en-US" sz="2400" dirty="0" smtClean="0"/>
              <a:t>(so far)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sz="2800" dirty="0" smtClean="0"/>
              <a:t>We have been Challenged with expenses higher than expected</a:t>
            </a:r>
          </a:p>
          <a:p>
            <a:pPr lvl="2"/>
            <a:r>
              <a:rPr lang="en-US" altLang="en-US" dirty="0" smtClean="0"/>
              <a:t>The stewardship of our building has required significant ongoing effort and expense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 smtClean="0"/>
              <a:t>But we have been </a:t>
            </a:r>
            <a:r>
              <a:rPr lang="en-US" altLang="en-US" sz="2800" dirty="0"/>
              <a:t>B</a:t>
            </a:r>
            <a:r>
              <a:rPr lang="en-US" altLang="en-US" sz="2800" dirty="0" smtClean="0"/>
              <a:t>lessed with an income </a:t>
            </a:r>
            <a:r>
              <a:rPr lang="en-US" altLang="en-US" sz="2800" u="sng" dirty="0" smtClean="0"/>
              <a:t>also</a:t>
            </a:r>
            <a:r>
              <a:rPr lang="en-US" altLang="en-US" sz="2800" dirty="0" smtClean="0"/>
              <a:t> in excess of expectations</a:t>
            </a:r>
          </a:p>
          <a:p>
            <a:pPr lvl="2"/>
            <a:r>
              <a:rPr lang="en-US" altLang="en-US" dirty="0" smtClean="0"/>
              <a:t>Not extraordinary, but sufficient to our needs.</a:t>
            </a:r>
          </a:p>
          <a:p>
            <a:pPr lvl="1"/>
            <a:endParaRPr lang="en-US" altLang="en-US" sz="700" dirty="0"/>
          </a:p>
          <a:p>
            <a:pPr marL="4763" lvl="3" indent="0">
              <a:buNone/>
            </a:pPr>
            <a:endParaRPr lang="en-US" alt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733766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FY 2017 Budget</a:t>
            </a:r>
            <a:endParaRPr lang="en-US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sz="2800" dirty="0" smtClean="0"/>
              <a:t>Our financial environment:</a:t>
            </a:r>
          </a:p>
          <a:p>
            <a:pPr lvl="2"/>
            <a:r>
              <a:rPr lang="en-US" altLang="en-US" dirty="0"/>
              <a:t>W</a:t>
            </a:r>
            <a:r>
              <a:rPr lang="en-US" altLang="en-US" dirty="0" smtClean="0"/>
              <a:t>e are not yet an independent church</a:t>
            </a:r>
          </a:p>
          <a:p>
            <a:pPr lvl="2"/>
            <a:r>
              <a:rPr lang="en-US" altLang="en-US" dirty="0" smtClean="0"/>
              <a:t>But we </a:t>
            </a:r>
            <a:r>
              <a:rPr lang="en-US" altLang="en-US" i="1" u="sng" dirty="0" smtClean="0"/>
              <a:t>are</a:t>
            </a:r>
            <a:r>
              <a:rPr lang="en-US" altLang="en-US" dirty="0" smtClean="0"/>
              <a:t> growing toward financial independence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 smtClean="0"/>
              <a:t>We are currently a Mission of Immanuel</a:t>
            </a:r>
          </a:p>
          <a:p>
            <a:pPr lvl="2"/>
            <a:r>
              <a:rPr lang="en-US" altLang="en-US" dirty="0" smtClean="0"/>
              <a:t>A “Holy-Owned Subsidiary”                   </a:t>
            </a:r>
            <a:r>
              <a:rPr lang="en-US" altLang="en-US" sz="1200" dirty="0" smtClean="0"/>
              <a:t>(sorry,  couldn’t resist)</a:t>
            </a:r>
          </a:p>
          <a:p>
            <a:pPr lvl="2"/>
            <a:endParaRPr lang="en-US" altLang="en-US" dirty="0" smtClean="0"/>
          </a:p>
          <a:p>
            <a:pPr lvl="1"/>
            <a:r>
              <a:rPr lang="en-US" altLang="en-US" sz="2800" dirty="0" smtClean="0"/>
              <a:t>We will continue to be officially, financially, part of Immanuel until July 1</a:t>
            </a:r>
            <a:r>
              <a:rPr lang="en-US" altLang="en-US" sz="2800" baseline="30000" dirty="0" smtClean="0"/>
              <a:t>st</a:t>
            </a:r>
            <a:r>
              <a:rPr lang="en-US" altLang="en-US" sz="2800" dirty="0" smtClean="0"/>
              <a:t> 2017</a:t>
            </a:r>
          </a:p>
          <a:p>
            <a:pPr lvl="2"/>
            <a:r>
              <a:rPr lang="en-US" altLang="en-US" dirty="0" smtClean="0"/>
              <a:t>Our financial records are managed by Immanuel until then</a:t>
            </a:r>
            <a:endParaRPr lang="en-US" alt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FY 2017 Budget</a:t>
            </a:r>
            <a:endParaRPr lang="en-US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sz="2800" dirty="0" smtClean="0"/>
              <a:t>Between July 1</a:t>
            </a:r>
            <a:r>
              <a:rPr lang="en-US" altLang="en-US" sz="2800" baseline="30000" dirty="0" smtClean="0"/>
              <a:t>st</a:t>
            </a:r>
            <a:r>
              <a:rPr lang="en-US" altLang="en-US" sz="2800" dirty="0" smtClean="0"/>
              <a:t> 2016 and July 1</a:t>
            </a:r>
            <a:r>
              <a:rPr lang="en-US" altLang="en-US" sz="2800" baseline="30000" dirty="0" smtClean="0"/>
              <a:t>st</a:t>
            </a:r>
            <a:r>
              <a:rPr lang="en-US" altLang="en-US" sz="2800" dirty="0" smtClean="0"/>
              <a:t> 2017 we will maintain a copy of our financial books.</a:t>
            </a:r>
          </a:p>
          <a:p>
            <a:pPr lvl="2"/>
            <a:r>
              <a:rPr lang="en-US" altLang="en-US" dirty="0" smtClean="0"/>
              <a:t>FY 2017 is thus a ‘practice’ year for our budget and books while they continue to be managed by our parent Church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sz="2800" dirty="0" smtClean="0"/>
              <a:t>We will also be operating out of a separate set of bank accounts</a:t>
            </a:r>
          </a:p>
          <a:p>
            <a:pPr lvl="2"/>
            <a:r>
              <a:rPr lang="en-US" altLang="en-US" dirty="0" smtClean="0"/>
              <a:t>Also managed by Immanuel</a:t>
            </a:r>
          </a:p>
          <a:p>
            <a:pPr lvl="2"/>
            <a:r>
              <a:rPr lang="en-US" altLang="en-US" dirty="0" smtClean="0"/>
              <a:t>Preparing for the 1 July 2017 handoff as we become an independent</a:t>
            </a:r>
            <a:r>
              <a:rPr lang="en-US" altLang="en-US" dirty="0"/>
              <a:t> </a:t>
            </a:r>
            <a:r>
              <a:rPr lang="en-US" altLang="en-US" dirty="0" smtClean="0"/>
              <a:t>church.</a:t>
            </a:r>
          </a:p>
          <a:p>
            <a:pPr lvl="1"/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0748311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FY 2017 Budget</a:t>
            </a:r>
            <a:endParaRPr lang="en-US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Our budget process:</a:t>
            </a:r>
          </a:p>
          <a:p>
            <a:pPr lvl="1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endParaRPr lang="en-US" altLang="en-US" sz="2000" dirty="0" smtClean="0"/>
          </a:p>
          <a:p>
            <a:pPr lvl="1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US" altLang="en-US" sz="2200" dirty="0" smtClean="0"/>
              <a:t>This spring the Trustees solicited FY 2017 budget requests</a:t>
            </a:r>
          </a:p>
          <a:p>
            <a:pPr lvl="1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endParaRPr lang="en-US" altLang="en-US" sz="2200" dirty="0" smtClean="0"/>
          </a:p>
          <a:p>
            <a:pPr lvl="1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US" altLang="en-US" sz="2200" dirty="0" smtClean="0"/>
              <a:t>Those requests were combined and carefully considered.</a:t>
            </a:r>
          </a:p>
          <a:p>
            <a:pPr lvl="1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endParaRPr lang="en-US" altLang="en-US" sz="2200" dirty="0" smtClean="0"/>
          </a:p>
          <a:p>
            <a:pPr lvl="1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US" altLang="en-US" sz="2200" dirty="0" smtClean="0"/>
              <a:t>A income estimate for FY2017 was determined</a:t>
            </a:r>
          </a:p>
          <a:p>
            <a:pPr lvl="1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endParaRPr lang="en-US" altLang="en-US" sz="2200" dirty="0" smtClean="0"/>
          </a:p>
          <a:p>
            <a:pPr lvl="1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US" altLang="en-US" sz="2200" dirty="0" smtClean="0"/>
              <a:t>Unsurprisingly our goals exceeded our income (estimate)</a:t>
            </a:r>
          </a:p>
          <a:p>
            <a:pPr lvl="1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endParaRPr lang="en-US" altLang="en-US" sz="2200" dirty="0" smtClean="0"/>
          </a:p>
          <a:p>
            <a:pPr lvl="1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US" altLang="en-US" sz="2200" dirty="0" smtClean="0"/>
              <a:t>With the assistance of the ministry teams and CPMT, requests were prioritized against expected income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5042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Level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Leve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419</TotalTime>
  <Words>562</Words>
  <Application>Microsoft Macintosh PowerPoint</Application>
  <PresentationFormat>On-screen Show (4:3)</PresentationFormat>
  <Paragraphs>115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Wingdings</vt:lpstr>
      <vt:lpstr>Presentation</vt:lpstr>
      <vt:lpstr>Cornerstone 2016-2017</vt:lpstr>
      <vt:lpstr>Overview</vt:lpstr>
      <vt:lpstr>FY 2016 Budget</vt:lpstr>
      <vt:lpstr>FY 2016 Budget</vt:lpstr>
      <vt:lpstr>FY 2016 Budget *Note from prior slide:</vt:lpstr>
      <vt:lpstr>FY 2016 Summary (so far)</vt:lpstr>
      <vt:lpstr>FY 2017 Budget</vt:lpstr>
      <vt:lpstr>FY 2017 Budget</vt:lpstr>
      <vt:lpstr>FY 2017 Budget</vt:lpstr>
      <vt:lpstr>FY 2017 Budget</vt:lpstr>
      <vt:lpstr>2016 – 2017 significant events</vt:lpstr>
      <vt:lpstr>Summary</vt:lpstr>
      <vt:lpstr>Thank you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Cornerstone 2016-2017</dc:title>
  <dc:creator>alan</dc:creator>
  <cp:lastModifiedBy>Patricia G Courtemanche</cp:lastModifiedBy>
  <cp:revision>37</cp:revision>
  <dcterms:created xsi:type="dcterms:W3CDTF">2016-06-07T02:55:54Z</dcterms:created>
  <dcterms:modified xsi:type="dcterms:W3CDTF">2016-06-16T12:54:11Z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TC060874521033</vt:lpwstr>
  </property>
</Properties>
</file>