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39134D-BCD4-4B30-86A1-DD4C929A36A1}"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497126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298756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129602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686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2334731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F39134D-BCD4-4B30-86A1-DD4C929A36A1}"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233876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F39134D-BCD4-4B30-86A1-DD4C929A36A1}"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2010502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39134D-BCD4-4B30-86A1-DD4C929A36A1}"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618683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39134D-BCD4-4B30-86A1-DD4C929A36A1}"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95540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39134D-BCD4-4B30-86A1-DD4C929A36A1}"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208670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39134D-BCD4-4B30-86A1-DD4C929A36A1}"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71931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90720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9134D-BCD4-4B30-86A1-DD4C929A36A1}" type="datetimeFigureOut">
              <a:rPr lang="en-US" smtClean="0"/>
              <a:t>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130964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39134D-BCD4-4B30-86A1-DD4C929A36A1}"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133832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F39134D-BCD4-4B30-86A1-DD4C929A36A1}" type="datetimeFigureOut">
              <a:rPr lang="en-US" smtClean="0"/>
              <a:t>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94732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385198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39134D-BCD4-4B30-86A1-DD4C929A36A1}"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FAC9D-913D-4C27-B166-220F44C6E261}" type="slidenum">
              <a:rPr lang="en-US" smtClean="0"/>
              <a:t>‹#›</a:t>
            </a:fld>
            <a:endParaRPr lang="en-US"/>
          </a:p>
        </p:txBody>
      </p:sp>
    </p:spTree>
    <p:extLst>
      <p:ext uri="{BB962C8B-B14F-4D97-AF65-F5344CB8AC3E}">
        <p14:creationId xmlns:p14="http://schemas.microsoft.com/office/powerpoint/2010/main" val="109371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F39134D-BCD4-4B30-86A1-DD4C929A36A1}" type="datetimeFigureOut">
              <a:rPr lang="en-US" smtClean="0"/>
              <a:t>2/11/2017</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44FAC9D-913D-4C27-B166-220F44C6E261}" type="slidenum">
              <a:rPr lang="en-US" smtClean="0"/>
              <a:t>‹#›</a:t>
            </a:fld>
            <a:endParaRPr lang="en-US"/>
          </a:p>
        </p:txBody>
      </p:sp>
    </p:spTree>
    <p:extLst>
      <p:ext uri="{BB962C8B-B14F-4D97-AF65-F5344CB8AC3E}">
        <p14:creationId xmlns:p14="http://schemas.microsoft.com/office/powerpoint/2010/main" val="509189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SBL BibLit" panose="02000000000000000000" pitchFamily="2" charset="-79"/>
                <a:ea typeface="SBL BibLit" panose="02000000000000000000" pitchFamily="2" charset="-79"/>
                <a:cs typeface="SBL BibLit" panose="02000000000000000000" pitchFamily="2" charset="-79"/>
              </a:rPr>
              <a:t>Singing at the Sea</a:t>
            </a:r>
            <a:endParaRPr lang="en-US" dirty="0">
              <a:latin typeface="SBL BibLit" panose="02000000000000000000" pitchFamily="2" charset="-79"/>
              <a:ea typeface="SBL BibLit" panose="02000000000000000000" pitchFamily="2" charset="-79"/>
              <a:cs typeface="SBL BibLit" panose="02000000000000000000" pitchFamily="2" charset="-79"/>
            </a:endParaRPr>
          </a:p>
        </p:txBody>
      </p:sp>
      <p:sp>
        <p:nvSpPr>
          <p:cNvPr id="3" name="Subtitle 2"/>
          <p:cNvSpPr>
            <a:spLocks noGrp="1"/>
          </p:cNvSpPr>
          <p:nvPr>
            <p:ph type="subTitle" idx="1"/>
          </p:nvPr>
        </p:nvSpPr>
        <p:spPr/>
        <p:txBody>
          <a:bodyPr/>
          <a:lstStyle/>
          <a:p>
            <a:r>
              <a:rPr lang="en-US" cap="none" dirty="0" smtClean="0">
                <a:latin typeface="SBL BibLit" panose="02000000000000000000" pitchFamily="2" charset="-79"/>
                <a:ea typeface="SBL BibLit" panose="02000000000000000000" pitchFamily="2" charset="-79"/>
                <a:cs typeface="SBL BibLit" panose="02000000000000000000" pitchFamily="2" charset="-79"/>
              </a:rPr>
              <a:t>Joining Israel’s Song of Salvation and Hope</a:t>
            </a:r>
          </a:p>
          <a:p>
            <a:r>
              <a:rPr lang="en-US" cap="none" dirty="0" smtClean="0">
                <a:latin typeface="SBL BibLit" panose="02000000000000000000" pitchFamily="2" charset="-79"/>
                <a:ea typeface="SBL BibLit" panose="02000000000000000000" pitchFamily="2" charset="-79"/>
                <a:cs typeface="SBL BibLit" panose="02000000000000000000" pitchFamily="2" charset="-79"/>
              </a:rPr>
              <a:t>Exodus 15:1–18</a:t>
            </a:r>
            <a:endParaRPr lang="en-US" cap="none" dirty="0">
              <a:latin typeface="SBL BibLit" panose="02000000000000000000" pitchFamily="2" charset="-79"/>
              <a:ea typeface="SBL BibLit" panose="02000000000000000000" pitchFamily="2" charset="-79"/>
              <a:cs typeface="SBL BibLit" panose="02000000000000000000" pitchFamily="2" charset="-79"/>
            </a:endParaRPr>
          </a:p>
        </p:txBody>
      </p:sp>
    </p:spTree>
    <p:extLst>
      <p:ext uri="{BB962C8B-B14F-4D97-AF65-F5344CB8AC3E}">
        <p14:creationId xmlns:p14="http://schemas.microsoft.com/office/powerpoint/2010/main" val="1562973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lnSpcReduction="10000"/>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delivers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people…</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a:latin typeface="SBL BibLit" panose="02000000000000000000" pitchFamily="2" charset="-79"/>
                <a:ea typeface="SBL BibLit" panose="02000000000000000000" pitchFamily="2" charset="-79"/>
                <a:cs typeface="SBL BibLit" panose="02000000000000000000" pitchFamily="2" charset="-79"/>
              </a:rPr>
              <a:t>t</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rust</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 in him.</a:t>
            </a:r>
          </a:p>
          <a:p>
            <a:pPr marL="457200" lvl="1" indent="0">
              <a:buNone/>
            </a:pPr>
            <a:endParaRPr lang="en-US" sz="3200" cap="none" dirty="0">
              <a:latin typeface="SBL BibLit" panose="02000000000000000000" pitchFamily="2" charset="-79"/>
              <a:ea typeface="SBL BibLit" panose="02000000000000000000" pitchFamily="2" charset="-79"/>
              <a:cs typeface="SBL BibLit" panose="02000000000000000000" pitchFamily="2" charset="-79"/>
            </a:endParaRPr>
          </a:p>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a:latin typeface="SBL BibLit" panose="02000000000000000000" pitchFamily="2" charset="-79"/>
                <a:ea typeface="SBL BibLit" panose="02000000000000000000" pitchFamily="2" charset="-79"/>
                <a:cs typeface="SBL BibLit" panose="02000000000000000000" pitchFamily="2" charset="-79"/>
              </a:rPr>
              <a:t>d</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estroys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enemies…</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a:latin typeface="SBL BibLit" panose="02000000000000000000" pitchFamily="2" charset="-79"/>
                <a:ea typeface="SBL BibLit" panose="02000000000000000000" pitchFamily="2" charset="-79"/>
                <a:cs typeface="SBL BibLit" panose="02000000000000000000" pitchFamily="2" charset="-79"/>
              </a:rPr>
              <a:t>t</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remble </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before him.</a:t>
            </a:r>
          </a:p>
        </p:txBody>
      </p:sp>
    </p:spTree>
    <p:extLst>
      <p:ext uri="{BB962C8B-B14F-4D97-AF65-F5344CB8AC3E}">
        <p14:creationId xmlns:p14="http://schemas.microsoft.com/office/powerpoint/2010/main" val="2750312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Goal</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13–18)</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lstStyle/>
          <a:p>
            <a:endParaRPr lang="en-US" dirty="0" smtClean="0"/>
          </a:p>
        </p:txBody>
      </p:sp>
    </p:spTree>
    <p:extLst>
      <p:ext uri="{BB962C8B-B14F-4D97-AF65-F5344CB8AC3E}">
        <p14:creationId xmlns:p14="http://schemas.microsoft.com/office/powerpoint/2010/main" val="356123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Goal</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13–18)</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redeems his people so that he might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dwell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with them…</a:t>
            </a:r>
          </a:p>
        </p:txBody>
      </p:sp>
    </p:spTree>
    <p:extLst>
      <p:ext uri="{BB962C8B-B14F-4D97-AF65-F5344CB8AC3E}">
        <p14:creationId xmlns:p14="http://schemas.microsoft.com/office/powerpoint/2010/main" val="1978298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Revelation 21:1–3</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3" name="Content Placeholder 2"/>
          <p:cNvSpPr>
            <a:spLocks noGrp="1"/>
          </p:cNvSpPr>
          <p:nvPr>
            <p:ph sz="quarter" idx="13"/>
          </p:nvPr>
        </p:nvSpPr>
        <p:spPr>
          <a:xfrm>
            <a:off x="913774" y="1957589"/>
            <a:ext cx="10363826" cy="4900411"/>
          </a:xfrm>
        </p:spPr>
        <p:txBody>
          <a:bodyPr>
            <a:normAutofit fontScale="92500" lnSpcReduction="10000"/>
          </a:bodyPr>
          <a:lstStyle/>
          <a:p>
            <a:pPr marL="0" indent="0">
              <a:buNone/>
            </a:pPr>
            <a:r>
              <a:rPr lang="en-US" sz="3200" cap="none" baseline="30000" dirty="0">
                <a:latin typeface="SBL BibLit" panose="02000000000000000000" pitchFamily="2" charset="-79"/>
                <a:ea typeface="SBL BibLit" panose="02000000000000000000" pitchFamily="2" charset="-79"/>
                <a:cs typeface="SBL BibLit" panose="02000000000000000000" pitchFamily="2" charset="-79"/>
              </a:rPr>
              <a:t>1 </a:t>
            </a:r>
            <a:r>
              <a:rPr lang="en-US" sz="3200" cap="none" dirty="0">
                <a:latin typeface="SBL BibLit" panose="02000000000000000000" pitchFamily="2" charset="-79"/>
                <a:ea typeface="SBL BibLit" panose="02000000000000000000" pitchFamily="2" charset="-79"/>
                <a:cs typeface="SBL BibLit" panose="02000000000000000000" pitchFamily="2" charset="-79"/>
              </a:rPr>
              <a:t>Then I saw “a new heaven and a new earth,” for the first heaven and the first earth had passed away, and there was no longer any sea.  </a:t>
            </a:r>
            <a:r>
              <a:rPr lang="en-US" sz="3200" b="1" cap="none" dirty="0">
                <a:latin typeface="SBL BibLit" panose="02000000000000000000" pitchFamily="2" charset="-79"/>
                <a:ea typeface="SBL BibLit" panose="02000000000000000000" pitchFamily="2" charset="-79"/>
                <a:cs typeface="SBL BibLit" panose="02000000000000000000" pitchFamily="2" charset="-79"/>
              </a:rPr>
              <a:t>2</a:t>
            </a:r>
            <a:r>
              <a:rPr lang="en-US" sz="3200" cap="none" dirty="0">
                <a:latin typeface="SBL BibLit" panose="02000000000000000000" pitchFamily="2" charset="-79"/>
                <a:ea typeface="SBL BibLit" panose="02000000000000000000" pitchFamily="2" charset="-79"/>
                <a:cs typeface="SBL BibLit" panose="02000000000000000000" pitchFamily="2" charset="-79"/>
              </a:rPr>
              <a:t> I saw the Holy City, the new Jerusalem, coming down out of heaven from God, prepared as a bride beautifully dressed for her husband.  </a:t>
            </a:r>
            <a:r>
              <a:rPr lang="en-US" sz="3200" b="1" cap="none" dirty="0">
                <a:latin typeface="SBL BibLit" panose="02000000000000000000" pitchFamily="2" charset="-79"/>
                <a:ea typeface="SBL BibLit" panose="02000000000000000000" pitchFamily="2" charset="-79"/>
                <a:cs typeface="SBL BibLit" panose="02000000000000000000" pitchFamily="2" charset="-79"/>
              </a:rPr>
              <a:t>3</a:t>
            </a:r>
            <a:r>
              <a:rPr lang="en-US" sz="3200" cap="none" dirty="0">
                <a:latin typeface="SBL BibLit" panose="02000000000000000000" pitchFamily="2" charset="-79"/>
                <a:ea typeface="SBL BibLit" panose="02000000000000000000" pitchFamily="2" charset="-79"/>
                <a:cs typeface="SBL BibLit" panose="02000000000000000000" pitchFamily="2" charset="-79"/>
              </a:rPr>
              <a:t> And I heard a loud voice from the throne saying, “Look! God’s dwelling place is now among the people, and he will dwell with them. They will be his people, and God himself will be with them and be their God.</a:t>
            </a:r>
          </a:p>
          <a:p>
            <a:pPr marL="0" indent="0">
              <a:buNone/>
            </a:pPr>
            <a:endParaRPr lang="en-US" dirty="0"/>
          </a:p>
        </p:txBody>
      </p:sp>
    </p:spTree>
    <p:extLst>
      <p:ext uri="{BB962C8B-B14F-4D97-AF65-F5344CB8AC3E}">
        <p14:creationId xmlns:p14="http://schemas.microsoft.com/office/powerpoint/2010/main" val="3065223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Goal</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13–18)</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redeems his people so that he might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dwell</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 with them…</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long </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to be with him.</a:t>
            </a:r>
          </a:p>
        </p:txBody>
      </p:sp>
    </p:spTree>
    <p:extLst>
      <p:ext uri="{BB962C8B-B14F-4D97-AF65-F5344CB8AC3E}">
        <p14:creationId xmlns:p14="http://schemas.microsoft.com/office/powerpoint/2010/main" val="3741256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9440"/>
            <a:ext cx="10364451" cy="1596177"/>
          </a:xfrm>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Jeremiah 23:5–7</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3" name="Content Placeholder 2"/>
          <p:cNvSpPr>
            <a:spLocks noGrp="1"/>
          </p:cNvSpPr>
          <p:nvPr>
            <p:ph sz="quarter" idx="13"/>
          </p:nvPr>
        </p:nvSpPr>
        <p:spPr>
          <a:xfrm>
            <a:off x="913774" y="1210615"/>
            <a:ext cx="10363826" cy="5357610"/>
          </a:xfrm>
        </p:spPr>
        <p:txBody>
          <a:bodyPr>
            <a:noAutofit/>
          </a:bodyPr>
          <a:lstStyle/>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5    “The days are coming,” declares the LORD,</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“when I will raise up for David a righteous Branch,</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a King who will reign wisely </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and do what is just and right in the land. </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6 	In his days Judah will be saved </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and Israel will live in safety.</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This is the name by which he will be called:</a:t>
            </a: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		The LORD Our Righteous Savior.”</a:t>
            </a:r>
          </a:p>
          <a:p>
            <a:pPr marL="0" indent="0">
              <a:spcBef>
                <a:spcPts val="0"/>
              </a:spcBef>
              <a:buNone/>
            </a:pPr>
            <a:endParaRPr lang="en-US" sz="2400" cap="none" dirty="0">
              <a:latin typeface="SBL BibLit" panose="02000000000000000000" pitchFamily="2" charset="-79"/>
              <a:ea typeface="SBL BibLit" panose="02000000000000000000" pitchFamily="2" charset="-79"/>
              <a:cs typeface="SBL BibLit" panose="02000000000000000000" pitchFamily="2" charset="-79"/>
            </a:endParaRPr>
          </a:p>
          <a:p>
            <a:pPr marL="0" indent="0">
              <a:spcBef>
                <a:spcPts val="0"/>
              </a:spcBef>
              <a:buNone/>
            </a:pPr>
            <a:r>
              <a:rPr lang="en-US" sz="2400" cap="none" dirty="0">
                <a:latin typeface="SBL BibLit" panose="02000000000000000000" pitchFamily="2" charset="-79"/>
                <a:ea typeface="SBL BibLit" panose="02000000000000000000" pitchFamily="2" charset="-79"/>
                <a:cs typeface="SBL BibLit" panose="02000000000000000000" pitchFamily="2" charset="-79"/>
              </a:rPr>
              <a:t>7    “So then, the days are coming,” declares the LORD, “when people will no longer say, ‘As surely as the LORD lives, who brought the Israelites up out of Egypt…’”</a:t>
            </a:r>
          </a:p>
          <a:p>
            <a:pPr marL="0" indent="0">
              <a:spcBef>
                <a:spcPts val="0"/>
              </a:spcBef>
              <a:buNone/>
            </a:pPr>
            <a:endParaRPr lang="en-US" sz="2400" dirty="0"/>
          </a:p>
        </p:txBody>
      </p:sp>
    </p:spTree>
    <p:extLst>
      <p:ext uri="{BB962C8B-B14F-4D97-AF65-F5344CB8AC3E}">
        <p14:creationId xmlns:p14="http://schemas.microsoft.com/office/powerpoint/2010/main" val="3830911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5203772"/>
            <a:ext cx="10364432" cy="811610"/>
          </a:xfrm>
        </p:spPr>
        <p:txBody>
          <a:bodyPr>
            <a:normAutofit/>
          </a:bodyPr>
          <a:lstStyle/>
          <a:p>
            <a:r>
              <a:rPr lang="en-US" cap="none" dirty="0" smtClean="0">
                <a:latin typeface="SBL BibLit" panose="02000000000000000000" pitchFamily="2" charset="-79"/>
                <a:ea typeface="SBL BibLit" panose="02000000000000000000" pitchFamily="2" charset="-79"/>
                <a:cs typeface="SBL BibLit" panose="02000000000000000000" pitchFamily="2" charset="-79"/>
              </a:rPr>
              <a:t>Griffon Vulture Flute from </a:t>
            </a:r>
            <a:r>
              <a:rPr lang="en-US" cap="none" dirty="0" err="1" smtClean="0">
                <a:latin typeface="SBL BibLit" panose="02000000000000000000" pitchFamily="2" charset="-79"/>
                <a:ea typeface="SBL BibLit" panose="02000000000000000000" pitchFamily="2" charset="-79"/>
                <a:cs typeface="SBL BibLit" panose="02000000000000000000" pitchFamily="2" charset="-79"/>
              </a:rPr>
              <a:t>Hohle</a:t>
            </a:r>
            <a:r>
              <a:rPr lang="en-US" cap="none" dirty="0" smtClean="0">
                <a:latin typeface="SBL BibLit" panose="02000000000000000000" pitchFamily="2" charset="-79"/>
                <a:ea typeface="SBL BibLit" panose="02000000000000000000" pitchFamily="2" charset="-79"/>
                <a:cs typeface="SBL BibLit" panose="02000000000000000000" pitchFamily="2" charset="-79"/>
              </a:rPr>
              <a:t> </a:t>
            </a:r>
            <a:r>
              <a:rPr lang="en-US" cap="none" dirty="0" err="1" smtClean="0">
                <a:latin typeface="SBL BibLit" panose="02000000000000000000" pitchFamily="2" charset="-79"/>
                <a:ea typeface="SBL BibLit" panose="02000000000000000000" pitchFamily="2" charset="-79"/>
                <a:cs typeface="SBL BibLit" panose="02000000000000000000" pitchFamily="2" charset="-79"/>
              </a:rPr>
              <a:t>Fels</a:t>
            </a:r>
            <a:r>
              <a:rPr lang="en-US" cap="none" dirty="0" smtClean="0">
                <a:latin typeface="SBL BibLit" panose="02000000000000000000" pitchFamily="2" charset="-79"/>
                <a:ea typeface="SBL BibLit" panose="02000000000000000000" pitchFamily="2" charset="-79"/>
                <a:cs typeface="SBL BibLit" panose="02000000000000000000" pitchFamily="2" charset="-79"/>
              </a:rPr>
              <a:t> Cave</a:t>
            </a:r>
            <a:endParaRPr lang="en-US" cap="none" dirty="0">
              <a:latin typeface="SBL BibLit" panose="02000000000000000000" pitchFamily="2" charset="-79"/>
              <a:ea typeface="SBL BibLit" panose="02000000000000000000" pitchFamily="2" charset="-79"/>
              <a:cs typeface="SBL BibLit" panose="02000000000000000000" pitchFamily="2" charset="-79"/>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250" b="20250"/>
          <a:stretch>
            <a:fillRect/>
          </a:stretch>
        </p:blipFill>
        <p:spPr>
          <a:xfrm>
            <a:off x="656704" y="917203"/>
            <a:ext cx="11051137" cy="3616161"/>
          </a:xfrm>
        </p:spPr>
      </p:pic>
      <p:sp>
        <p:nvSpPr>
          <p:cNvPr id="4" name="Text Placeholder 3"/>
          <p:cNvSpPr>
            <a:spLocks noGrp="1"/>
          </p:cNvSpPr>
          <p:nvPr>
            <p:ph type="body" sz="half" idx="2"/>
          </p:nvPr>
        </p:nvSpPr>
        <p:spPr>
          <a:xfrm>
            <a:off x="913774" y="5997368"/>
            <a:ext cx="10364452" cy="682472"/>
          </a:xfrm>
        </p:spPr>
        <p:txBody>
          <a:bodyPr/>
          <a:lstStyle/>
          <a:p>
            <a:r>
              <a:rPr lang="en-US" cap="none" dirty="0" smtClean="0">
                <a:latin typeface="SBL BibLit" panose="02000000000000000000" pitchFamily="2" charset="-79"/>
                <a:ea typeface="SBL BibLit" panose="02000000000000000000" pitchFamily="2" charset="-79"/>
                <a:cs typeface="SBL BibLit" panose="02000000000000000000" pitchFamily="2" charset="-79"/>
              </a:rPr>
              <a:t>Photo from John Noble Wilford, “Flutes Offer Clues to Stone-Age Music,” </a:t>
            </a:r>
            <a:r>
              <a:rPr lang="en-US" i="1" cap="none" dirty="0" smtClean="0">
                <a:latin typeface="SBL BibLit" panose="02000000000000000000" pitchFamily="2" charset="-79"/>
                <a:ea typeface="SBL BibLit" panose="02000000000000000000" pitchFamily="2" charset="-79"/>
                <a:cs typeface="SBL BibLit" panose="02000000000000000000" pitchFamily="2" charset="-79"/>
              </a:rPr>
              <a:t>The New York Times, </a:t>
            </a:r>
            <a:r>
              <a:rPr lang="en-US" cap="none" dirty="0" smtClean="0">
                <a:latin typeface="SBL BibLit" panose="02000000000000000000" pitchFamily="2" charset="-79"/>
                <a:ea typeface="SBL BibLit" panose="02000000000000000000" pitchFamily="2" charset="-79"/>
                <a:cs typeface="SBL BibLit" panose="02000000000000000000" pitchFamily="2" charset="-79"/>
              </a:rPr>
              <a:t>24 June 2009. Accessed 10 February 2017.</a:t>
            </a:r>
            <a:endParaRPr lang="en-US" cap="none" dirty="0">
              <a:latin typeface="SBL BibLit" panose="02000000000000000000" pitchFamily="2" charset="-79"/>
              <a:ea typeface="SBL BibLit" panose="02000000000000000000" pitchFamily="2" charset="-79"/>
              <a:cs typeface="SBL BibLit" panose="02000000000000000000" pitchFamily="2" charset="-79"/>
            </a:endParaRPr>
          </a:p>
        </p:txBody>
      </p:sp>
    </p:spTree>
    <p:extLst>
      <p:ext uri="{BB962C8B-B14F-4D97-AF65-F5344CB8AC3E}">
        <p14:creationId xmlns:p14="http://schemas.microsoft.com/office/powerpoint/2010/main" val="101159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lstStyle/>
          <a:p>
            <a:endParaRPr lang="en-US"/>
          </a:p>
        </p:txBody>
      </p:sp>
    </p:spTree>
    <p:extLst>
      <p:ext uri="{BB962C8B-B14F-4D97-AF65-F5344CB8AC3E}">
        <p14:creationId xmlns:p14="http://schemas.microsoft.com/office/powerpoint/2010/main" val="2922170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delivers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people…</a:t>
            </a:r>
          </a:p>
        </p:txBody>
      </p:sp>
    </p:spTree>
    <p:extLst>
      <p:ext uri="{BB962C8B-B14F-4D97-AF65-F5344CB8AC3E}">
        <p14:creationId xmlns:p14="http://schemas.microsoft.com/office/powerpoint/2010/main" val="720159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delivers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people…</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trust</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 in him.</a:t>
            </a:r>
          </a:p>
        </p:txBody>
      </p:sp>
    </p:spTree>
    <p:extLst>
      <p:ext uri="{BB962C8B-B14F-4D97-AF65-F5344CB8AC3E}">
        <p14:creationId xmlns:p14="http://schemas.microsoft.com/office/powerpoint/2010/main" val="2102902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Psalm 46:10–11</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3" name="Content Placeholder 2"/>
          <p:cNvSpPr>
            <a:spLocks noGrp="1"/>
          </p:cNvSpPr>
          <p:nvPr>
            <p:ph sz="quarter" idx="13"/>
          </p:nvPr>
        </p:nvSpPr>
        <p:spPr>
          <a:xfrm>
            <a:off x="913774" y="2367092"/>
            <a:ext cx="10363826" cy="4007950"/>
          </a:xfrm>
        </p:spPr>
        <p:txBody>
          <a:bodyPr>
            <a:normAutofit/>
          </a:bodyPr>
          <a:lstStyle/>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10 	He says, “Be still, and know that I am God;</a:t>
            </a:r>
          </a:p>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		I will be exalted among the nations,</a:t>
            </a:r>
          </a:p>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		I will be exalted in the earth.” </a:t>
            </a:r>
          </a:p>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11 	The LORD Almighty is with us;</a:t>
            </a:r>
          </a:p>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		the God of Jacob is our fortress.</a:t>
            </a:r>
          </a:p>
          <a:p>
            <a:pPr marL="0" indent="0">
              <a:buNone/>
            </a:pPr>
            <a:endParaRPr lang="en-US" dirty="0"/>
          </a:p>
        </p:txBody>
      </p:sp>
    </p:spTree>
    <p:extLst>
      <p:ext uri="{BB962C8B-B14F-4D97-AF65-F5344CB8AC3E}">
        <p14:creationId xmlns:p14="http://schemas.microsoft.com/office/powerpoint/2010/main" val="2294863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r>
              <a:rPr lang="en-US" b="1" dirty="0" smtClean="0"/>
              <a:t>)</a:t>
            </a:r>
            <a:endParaRPr lang="en-US" b="1" dirty="0"/>
          </a:p>
        </p:txBody>
      </p:sp>
      <p:sp>
        <p:nvSpPr>
          <p:cNvPr id="4" name="Content Placeholder 3"/>
          <p:cNvSpPr>
            <a:spLocks noGrp="1"/>
          </p:cNvSpPr>
          <p:nvPr>
            <p:ph sz="quarter" idx="13"/>
          </p:nvPr>
        </p:nvSpPr>
        <p:spPr/>
        <p:txBody>
          <a:bodyPr>
            <a:normAutofit/>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delivers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people…</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a:latin typeface="SBL BibLit" panose="02000000000000000000" pitchFamily="2" charset="-79"/>
                <a:ea typeface="SBL BibLit" panose="02000000000000000000" pitchFamily="2" charset="-79"/>
                <a:cs typeface="SBL BibLit" panose="02000000000000000000" pitchFamily="2" charset="-79"/>
              </a:rPr>
              <a:t>t</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rust</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 in him.</a:t>
            </a:r>
          </a:p>
          <a:p>
            <a:pPr marL="457200" lvl="1" indent="0">
              <a:buNone/>
            </a:pPr>
            <a:endParaRPr lang="en-US" sz="3200" cap="none" dirty="0">
              <a:latin typeface="SBL BibLit" panose="02000000000000000000" pitchFamily="2" charset="-79"/>
              <a:ea typeface="SBL BibLit" panose="02000000000000000000" pitchFamily="2" charset="-79"/>
              <a:cs typeface="SBL BibLit" panose="02000000000000000000" pitchFamily="2" charset="-79"/>
            </a:endParaRPr>
          </a:p>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a:latin typeface="SBL BibLit" panose="02000000000000000000" pitchFamily="2" charset="-79"/>
                <a:ea typeface="SBL BibLit" panose="02000000000000000000" pitchFamily="2" charset="-79"/>
                <a:cs typeface="SBL BibLit" panose="02000000000000000000" pitchFamily="2" charset="-79"/>
              </a:rPr>
              <a:t>d</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estroys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enemies…</a:t>
            </a:r>
          </a:p>
        </p:txBody>
      </p:sp>
    </p:spTree>
    <p:extLst>
      <p:ext uri="{BB962C8B-B14F-4D97-AF65-F5344CB8AC3E}">
        <p14:creationId xmlns:p14="http://schemas.microsoft.com/office/powerpoint/2010/main" val="3713176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Singing about the </a:t>
            </a:r>
            <a:r>
              <a:rPr lang="en-US" b="1" i="1" cap="none" dirty="0" smtClean="0">
                <a:latin typeface="SBL BibLit" panose="02000000000000000000" pitchFamily="2" charset="-79"/>
                <a:ea typeface="SBL BibLit" panose="02000000000000000000" pitchFamily="2" charset="-79"/>
                <a:cs typeface="SBL BibLit" panose="02000000000000000000" pitchFamily="2" charset="-79"/>
              </a:rPr>
              <a:t>God</a:t>
            </a:r>
            <a:r>
              <a:rPr lang="en-US" b="1" cap="none" dirty="0" smtClean="0">
                <a:latin typeface="SBL BibLit" panose="02000000000000000000" pitchFamily="2" charset="-79"/>
                <a:ea typeface="SBL BibLit" panose="02000000000000000000" pitchFamily="2" charset="-79"/>
                <a:cs typeface="SBL BibLit" panose="02000000000000000000" pitchFamily="2" charset="-79"/>
              </a:rPr>
              <a:t> of the Exodus </a:t>
            </a:r>
            <a:br>
              <a:rPr lang="en-US" b="1" cap="none" dirty="0" smtClean="0">
                <a:latin typeface="SBL BibLit" panose="02000000000000000000" pitchFamily="2" charset="-79"/>
                <a:ea typeface="SBL BibLit" panose="02000000000000000000" pitchFamily="2" charset="-79"/>
                <a:cs typeface="SBL BibLit" panose="02000000000000000000" pitchFamily="2" charset="-79"/>
              </a:rPr>
            </a:br>
            <a:r>
              <a:rPr lang="en-US" b="1" cap="none" dirty="0" smtClean="0">
                <a:latin typeface="SBL BibLit" panose="02000000000000000000" pitchFamily="2" charset="-79"/>
                <a:ea typeface="SBL BibLit" panose="02000000000000000000" pitchFamily="2" charset="-79"/>
                <a:cs typeface="SBL BibLit" panose="02000000000000000000" pitchFamily="2" charset="-79"/>
              </a:rPr>
              <a:t>(vv. 1–12)</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4" name="Content Placeholder 3"/>
          <p:cNvSpPr>
            <a:spLocks noGrp="1"/>
          </p:cNvSpPr>
          <p:nvPr>
            <p:ph sz="quarter" idx="13"/>
          </p:nvPr>
        </p:nvSpPr>
        <p:spPr/>
        <p:txBody>
          <a:bodyPr>
            <a:normAutofit lnSpcReduction="10000"/>
          </a:bodyPr>
          <a:lstStyle/>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delivers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people…</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a:latin typeface="SBL BibLit" panose="02000000000000000000" pitchFamily="2" charset="-79"/>
                <a:ea typeface="SBL BibLit" panose="02000000000000000000" pitchFamily="2" charset="-79"/>
                <a:cs typeface="SBL BibLit" panose="02000000000000000000" pitchFamily="2" charset="-79"/>
              </a:rPr>
              <a:t>t</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rust</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 in him.</a:t>
            </a:r>
          </a:p>
          <a:p>
            <a:pPr marL="457200" lvl="1" indent="0">
              <a:buNone/>
            </a:pPr>
            <a:endParaRPr lang="en-US" sz="3200" cap="none" dirty="0">
              <a:latin typeface="SBL BibLit" panose="02000000000000000000" pitchFamily="2" charset="-79"/>
              <a:ea typeface="SBL BibLit" panose="02000000000000000000" pitchFamily="2" charset="-79"/>
              <a:cs typeface="SBL BibLit" panose="02000000000000000000" pitchFamily="2" charset="-79"/>
            </a:endParaRPr>
          </a:p>
          <a:p>
            <a:r>
              <a:rPr lang="en-US" sz="3600" cap="none" dirty="0" smtClean="0">
                <a:latin typeface="SBL BibLit" panose="02000000000000000000" pitchFamily="2" charset="-79"/>
                <a:ea typeface="SBL BibLit" panose="02000000000000000000" pitchFamily="2" charset="-79"/>
                <a:cs typeface="SBL BibLit" panose="02000000000000000000" pitchFamily="2" charset="-79"/>
              </a:rPr>
              <a:t>The LORD is a warrior who </a:t>
            </a:r>
            <a:r>
              <a:rPr lang="en-US" sz="3600" i="1" cap="none" dirty="0">
                <a:latin typeface="SBL BibLit" panose="02000000000000000000" pitchFamily="2" charset="-79"/>
                <a:ea typeface="SBL BibLit" panose="02000000000000000000" pitchFamily="2" charset="-79"/>
                <a:cs typeface="SBL BibLit" panose="02000000000000000000" pitchFamily="2" charset="-79"/>
              </a:rPr>
              <a:t>d</a:t>
            </a:r>
            <a:r>
              <a:rPr lang="en-US" sz="3600" i="1" cap="none" dirty="0" smtClean="0">
                <a:latin typeface="SBL BibLit" panose="02000000000000000000" pitchFamily="2" charset="-79"/>
                <a:ea typeface="SBL BibLit" panose="02000000000000000000" pitchFamily="2" charset="-79"/>
                <a:cs typeface="SBL BibLit" panose="02000000000000000000" pitchFamily="2" charset="-79"/>
              </a:rPr>
              <a:t>estroys </a:t>
            </a:r>
            <a:r>
              <a:rPr lang="en-US" sz="3600" cap="none" dirty="0" smtClean="0">
                <a:latin typeface="SBL BibLit" panose="02000000000000000000" pitchFamily="2" charset="-79"/>
                <a:ea typeface="SBL BibLit" panose="02000000000000000000" pitchFamily="2" charset="-79"/>
                <a:cs typeface="SBL BibLit" panose="02000000000000000000" pitchFamily="2" charset="-79"/>
              </a:rPr>
              <a:t>his enemies…</a:t>
            </a:r>
          </a:p>
          <a:p>
            <a:pPr lvl="1"/>
            <a:r>
              <a:rPr lang="en-US" sz="3200" cap="none" dirty="0" smtClean="0">
                <a:latin typeface="SBL BibLit" panose="02000000000000000000" pitchFamily="2" charset="-79"/>
                <a:ea typeface="SBL BibLit" panose="02000000000000000000" pitchFamily="2" charset="-79"/>
                <a:cs typeface="SBL BibLit" panose="02000000000000000000" pitchFamily="2" charset="-79"/>
              </a:rPr>
              <a:t>So let us </a:t>
            </a:r>
            <a:r>
              <a:rPr lang="en-US" sz="3200" i="1" cap="none" dirty="0">
                <a:latin typeface="SBL BibLit" panose="02000000000000000000" pitchFamily="2" charset="-79"/>
                <a:ea typeface="SBL BibLit" panose="02000000000000000000" pitchFamily="2" charset="-79"/>
                <a:cs typeface="SBL BibLit" panose="02000000000000000000" pitchFamily="2" charset="-79"/>
              </a:rPr>
              <a:t>t</a:t>
            </a:r>
            <a:r>
              <a:rPr lang="en-US" sz="3200" i="1" cap="none" dirty="0" smtClean="0">
                <a:latin typeface="SBL BibLit" panose="02000000000000000000" pitchFamily="2" charset="-79"/>
                <a:ea typeface="SBL BibLit" panose="02000000000000000000" pitchFamily="2" charset="-79"/>
                <a:cs typeface="SBL BibLit" panose="02000000000000000000" pitchFamily="2" charset="-79"/>
              </a:rPr>
              <a:t>remble </a:t>
            </a:r>
            <a:r>
              <a:rPr lang="en-US" sz="3200" cap="none" dirty="0" smtClean="0">
                <a:latin typeface="SBL BibLit" panose="02000000000000000000" pitchFamily="2" charset="-79"/>
                <a:ea typeface="SBL BibLit" panose="02000000000000000000" pitchFamily="2" charset="-79"/>
                <a:cs typeface="SBL BibLit" panose="02000000000000000000" pitchFamily="2" charset="-79"/>
              </a:rPr>
              <a:t>before him.</a:t>
            </a:r>
          </a:p>
        </p:txBody>
      </p:sp>
    </p:spTree>
    <p:extLst>
      <p:ext uri="{BB962C8B-B14F-4D97-AF65-F5344CB8AC3E}">
        <p14:creationId xmlns:p14="http://schemas.microsoft.com/office/powerpoint/2010/main" val="850890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latin typeface="SBL BibLit" panose="02000000000000000000" pitchFamily="2" charset="-79"/>
                <a:ea typeface="SBL BibLit" panose="02000000000000000000" pitchFamily="2" charset="-79"/>
                <a:cs typeface="SBL BibLit" panose="02000000000000000000" pitchFamily="2" charset="-79"/>
              </a:rPr>
              <a:t>Exodus 14:30–31</a:t>
            </a:r>
            <a:endParaRPr lang="en-US" b="1" cap="none" dirty="0">
              <a:latin typeface="SBL BibLit" panose="02000000000000000000" pitchFamily="2" charset="-79"/>
              <a:ea typeface="SBL BibLit" panose="02000000000000000000" pitchFamily="2" charset="-79"/>
              <a:cs typeface="SBL BibLit" panose="02000000000000000000" pitchFamily="2" charset="-79"/>
            </a:endParaRPr>
          </a:p>
        </p:txBody>
      </p:sp>
      <p:sp>
        <p:nvSpPr>
          <p:cNvPr id="3" name="Content Placeholder 2"/>
          <p:cNvSpPr>
            <a:spLocks noGrp="1"/>
          </p:cNvSpPr>
          <p:nvPr>
            <p:ph sz="quarter" idx="13"/>
          </p:nvPr>
        </p:nvSpPr>
        <p:spPr>
          <a:xfrm>
            <a:off x="913774" y="2367092"/>
            <a:ext cx="10363826" cy="3995071"/>
          </a:xfrm>
        </p:spPr>
        <p:txBody>
          <a:bodyPr>
            <a:noAutofit/>
          </a:bodyPr>
          <a:lstStyle/>
          <a:p>
            <a:pPr marL="0" indent="0">
              <a:buNone/>
            </a:pPr>
            <a:r>
              <a:rPr lang="en-US" sz="3200" cap="none" dirty="0">
                <a:latin typeface="SBL BibLit" panose="02000000000000000000" pitchFamily="2" charset="-79"/>
                <a:ea typeface="SBL BibLit" panose="02000000000000000000" pitchFamily="2" charset="-79"/>
                <a:cs typeface="SBL BibLit" panose="02000000000000000000" pitchFamily="2" charset="-79"/>
              </a:rPr>
              <a:t>30 That day the LORD saved Israel from the hands of the Egyptians, and Israel saw the Egyptians lying dead on the shore.  31 And when the Israelites saw the mighty hand of the LORD displayed against the Egyptians, the people feared the LORD and put their trust in him and in Moses his servant.</a:t>
            </a:r>
          </a:p>
        </p:txBody>
      </p:sp>
    </p:spTree>
    <p:extLst>
      <p:ext uri="{BB962C8B-B14F-4D97-AF65-F5344CB8AC3E}">
        <p14:creationId xmlns:p14="http://schemas.microsoft.com/office/powerpoint/2010/main" val="4262181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231</TotalTime>
  <Words>458</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SBL BibLit</vt:lpstr>
      <vt:lpstr>Tw Cen MT</vt:lpstr>
      <vt:lpstr>Droplet</vt:lpstr>
      <vt:lpstr>Singing at the Sea</vt:lpstr>
      <vt:lpstr>Griffon Vulture Flute from Hohle Fels Cave</vt:lpstr>
      <vt:lpstr>Singing about the God of the Exodus  (vv. 1–12)</vt:lpstr>
      <vt:lpstr>Singing about the God of the Exodus  (vv. 1–12)</vt:lpstr>
      <vt:lpstr>Singing about the God of the Exodus  (vv. 1–12)</vt:lpstr>
      <vt:lpstr>Psalm 46:10–11</vt:lpstr>
      <vt:lpstr>Singing about the God of the Exodus  (vv. 1–12)</vt:lpstr>
      <vt:lpstr>Singing about the God of the Exodus  (vv. 1–12)</vt:lpstr>
      <vt:lpstr>Exodus 14:30–31</vt:lpstr>
      <vt:lpstr>Singing about the God of the Exodus  (vv. 1–12)</vt:lpstr>
      <vt:lpstr>Singing about the Goal of the Exodus  (vv. 13–18)</vt:lpstr>
      <vt:lpstr>Singing about the Goal of the Exodus  (vv. 13–18)</vt:lpstr>
      <vt:lpstr>Revelation 21:1–3</vt:lpstr>
      <vt:lpstr>Singing about the Goal of the Exodus  (vv. 13–18)</vt:lpstr>
      <vt:lpstr>Jeremiah 23:5–7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Singing at the Sea</dc:title>
  <dc:creator>Terry Iles</dc:creator>
  <cp:lastModifiedBy>Terry Iles</cp:lastModifiedBy>
  <cp:revision>16</cp:revision>
  <dcterms:created xsi:type="dcterms:W3CDTF">2017-02-10T19:27:21Z</dcterms:created>
  <dcterms:modified xsi:type="dcterms:W3CDTF">2017-02-11T14:19:48Z</dcterms:modified>
</cp:coreProperties>
</file>