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256" r:id="rId2"/>
    <p:sldId id="258" r:id="rId3"/>
    <p:sldId id="275" r:id="rId4"/>
    <p:sldId id="276" r:id="rId5"/>
    <p:sldId id="277" r:id="rId6"/>
    <p:sldId id="278" r:id="rId7"/>
    <p:sldId id="279" r:id="rId8"/>
    <p:sldId id="285" r:id="rId9"/>
    <p:sldId id="286" r:id="rId10"/>
    <p:sldId id="287" r:id="rId11"/>
    <p:sldId id="280" r:id="rId12"/>
    <p:sldId id="288" r:id="rId13"/>
    <p:sldId id="289" r:id="rId14"/>
    <p:sldId id="290" r:id="rId15"/>
    <p:sldId id="291" r:id="rId16"/>
    <p:sldId id="292" r:id="rId17"/>
    <p:sldId id="293" r:id="rId18"/>
    <p:sldId id="281" r:id="rId19"/>
    <p:sldId id="294" r:id="rId20"/>
    <p:sldId id="282" r:id="rId21"/>
    <p:sldId id="295" r:id="rId22"/>
    <p:sldId id="296" r:id="rId23"/>
    <p:sldId id="283" r:id="rId24"/>
    <p:sldId id="297" r:id="rId25"/>
    <p:sldId id="284" r:id="rId26"/>
    <p:sldId id="298" r:id="rId27"/>
    <p:sldId id="299" r:id="rId28"/>
    <p:sldId id="302" r:id="rId29"/>
    <p:sldId id="301" r:id="rId30"/>
    <p:sldId id="300" r:id="rId31"/>
    <p:sldId id="303" r:id="rId32"/>
    <p:sldId id="304" r:id="rId3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A5D77"/>
        </a:solidFill>
        <a:effectLst/>
        <a:uFillTx/>
        <a:latin typeface="+mn-lt"/>
        <a:ea typeface="+mn-ea"/>
        <a:cs typeface="+mn-cs"/>
        <a:sym typeface="Archer Medium LF"/>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A5D77"/>
        </a:solidFill>
        <a:effectLst/>
        <a:uFillTx/>
        <a:latin typeface="+mn-lt"/>
        <a:ea typeface="+mn-ea"/>
        <a:cs typeface="+mn-cs"/>
        <a:sym typeface="Archer Medium LF"/>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A5D77"/>
        </a:solidFill>
        <a:effectLst/>
        <a:uFillTx/>
        <a:latin typeface="+mn-lt"/>
        <a:ea typeface="+mn-ea"/>
        <a:cs typeface="+mn-cs"/>
        <a:sym typeface="Archer Medium LF"/>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A5D77"/>
        </a:solidFill>
        <a:effectLst/>
        <a:uFillTx/>
        <a:latin typeface="+mn-lt"/>
        <a:ea typeface="+mn-ea"/>
        <a:cs typeface="+mn-cs"/>
        <a:sym typeface="Archer Medium LF"/>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A5D77"/>
        </a:solidFill>
        <a:effectLst/>
        <a:uFillTx/>
        <a:latin typeface="+mn-lt"/>
        <a:ea typeface="+mn-ea"/>
        <a:cs typeface="+mn-cs"/>
        <a:sym typeface="Archer Medium LF"/>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A5D77"/>
        </a:solidFill>
        <a:effectLst/>
        <a:uFillTx/>
        <a:latin typeface="+mn-lt"/>
        <a:ea typeface="+mn-ea"/>
        <a:cs typeface="+mn-cs"/>
        <a:sym typeface="Archer Medium LF"/>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A5D77"/>
        </a:solidFill>
        <a:effectLst/>
        <a:uFillTx/>
        <a:latin typeface="+mn-lt"/>
        <a:ea typeface="+mn-ea"/>
        <a:cs typeface="+mn-cs"/>
        <a:sym typeface="Archer Medium LF"/>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A5D77"/>
        </a:solidFill>
        <a:effectLst/>
        <a:uFillTx/>
        <a:latin typeface="+mn-lt"/>
        <a:ea typeface="+mn-ea"/>
        <a:cs typeface="+mn-cs"/>
        <a:sym typeface="Archer Medium LF"/>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A5D77"/>
        </a:solidFill>
        <a:effectLst/>
        <a:uFillTx/>
        <a:latin typeface="+mn-lt"/>
        <a:ea typeface="+mn-ea"/>
        <a:cs typeface="+mn-cs"/>
        <a:sym typeface="Archer Medium LF"/>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14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xfrm>
            <a:off x="1143000" y="685800"/>
            <a:ext cx="4572000" cy="3429000"/>
          </a:xfrm>
          <a:prstGeom prst="rect">
            <a:avLst/>
          </a:prstGeom>
        </p:spPr>
        <p:txBody>
          <a:bodyPr/>
          <a:lstStyle/>
          <a:p>
            <a:endParaRPr/>
          </a:p>
        </p:txBody>
      </p:sp>
      <p:sp>
        <p:nvSpPr>
          <p:cNvPr id="125" name="Shape 125"/>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119579951"/>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a:spLocks noGrp="1"/>
          </p:cNvSpPr>
          <p:nvPr>
            <p:ph type="title"/>
          </p:nvPr>
        </p:nvSpPr>
        <p:spPr>
          <a:xfrm>
            <a:off x="1270000" y="3577828"/>
            <a:ext cx="10464800" cy="1370757"/>
          </a:xfrm>
          <a:prstGeom prst="rect">
            <a:avLst/>
          </a:prstGeom>
        </p:spPr>
        <p:txBody>
          <a:bodyPr anchor="b"/>
          <a:lstStyle/>
          <a:p>
            <a:r>
              <a:t>Title Text</a:t>
            </a:r>
          </a:p>
        </p:txBody>
      </p:sp>
      <p:sp>
        <p:nvSpPr>
          <p:cNvPr id="12" name="Body Level One…"/>
          <p:cNvSpPr>
            <a:spLocks noGrp="1"/>
          </p:cNvSpPr>
          <p:nvPr>
            <p:ph type="body" sz="half" idx="1"/>
          </p:nvPr>
        </p:nvSpPr>
        <p:spPr>
          <a:xfrm>
            <a:off x="1270000" y="5037484"/>
            <a:ext cx="10464800" cy="2586088"/>
          </a:xfrm>
          <a:prstGeom prst="rect">
            <a:avLst/>
          </a:prstGeom>
        </p:spPr>
        <p:txBody>
          <a:bodyPr anchor="t"/>
          <a:lstStyle>
            <a:lvl1pPr marL="0" indent="0" algn="ctr">
              <a:spcBef>
                <a:spcPts val="0"/>
              </a:spcBef>
              <a:buSzTx/>
              <a:buNone/>
              <a:defRPr sz="4500">
                <a:latin typeface="Archer Book LF Italic"/>
                <a:ea typeface="Archer Book LF Italic"/>
                <a:cs typeface="Archer Book LF Italic"/>
                <a:sym typeface="Archer Book LF Italic"/>
              </a:defRPr>
            </a:lvl1pPr>
            <a:lvl2pPr marL="0" indent="228600" algn="ctr">
              <a:spcBef>
                <a:spcPts val="0"/>
              </a:spcBef>
              <a:buSzTx/>
              <a:buNone/>
              <a:defRPr sz="4500">
                <a:latin typeface="Archer Book LF Italic"/>
                <a:ea typeface="Archer Book LF Italic"/>
                <a:cs typeface="Archer Book LF Italic"/>
                <a:sym typeface="Archer Book LF Italic"/>
              </a:defRPr>
            </a:lvl2pPr>
            <a:lvl3pPr marL="0" indent="457200" algn="ctr">
              <a:spcBef>
                <a:spcPts val="0"/>
              </a:spcBef>
              <a:buSzTx/>
              <a:buNone/>
              <a:defRPr sz="4500">
                <a:latin typeface="Archer Book LF Italic"/>
                <a:ea typeface="Archer Book LF Italic"/>
                <a:cs typeface="Archer Book LF Italic"/>
                <a:sym typeface="Archer Book LF Italic"/>
              </a:defRPr>
            </a:lvl3pPr>
            <a:lvl4pPr marL="0" indent="685800" algn="ctr">
              <a:spcBef>
                <a:spcPts val="0"/>
              </a:spcBef>
              <a:buSzTx/>
              <a:buNone/>
              <a:defRPr sz="4500">
                <a:latin typeface="Archer Book LF Italic"/>
                <a:ea typeface="Archer Book LF Italic"/>
                <a:cs typeface="Archer Book LF Italic"/>
                <a:sym typeface="Archer Book LF Italic"/>
              </a:defRPr>
            </a:lvl4pPr>
            <a:lvl5pPr marL="0" indent="914400" algn="ctr">
              <a:spcBef>
                <a:spcPts val="0"/>
              </a:spcBef>
              <a:buSzTx/>
              <a:buNone/>
              <a:defRPr sz="4500">
                <a:latin typeface="Archer Book LF Italic"/>
                <a:ea typeface="Archer Book LF Italic"/>
                <a:cs typeface="Archer Book LF Italic"/>
                <a:sym typeface="Archer Book LF Italic"/>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a:spLocks noGrp="1"/>
          </p:cNvSpPr>
          <p:nvPr>
            <p:ph type="sldNum" sz="quarter" idx="2"/>
          </p:nvPr>
        </p:nvSpPr>
        <p:spPr>
          <a:xfrm>
            <a:off x="6368288" y="9251950"/>
            <a:ext cx="255525" cy="254000"/>
          </a:xfrm>
          <a:prstGeom prst="rect">
            <a:avLst/>
          </a:prstGeom>
        </p:spPr>
        <p:txBody>
          <a:bodyPr/>
          <a:lstStyle>
            <a:lvl1pPr>
              <a:defRPr sz="1000"/>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vl1pPr>
          </a:lstStyle>
          <a:p>
            <a:r>
              <a:t>–Johnny Appleseed</a:t>
            </a:r>
          </a:p>
        </p:txBody>
      </p:sp>
      <p:sp>
        <p:nvSpPr>
          <p:cNvPr id="94" name="“Type a quote here.”"/>
          <p:cNvSpPr>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copy">
    <p:spTree>
      <p:nvGrpSpPr>
        <p:cNvPr id="1" name=""/>
        <p:cNvGrpSpPr/>
        <p:nvPr/>
      </p:nvGrpSpPr>
      <p:grpSpPr>
        <a:xfrm>
          <a:off x="0" y="0"/>
          <a:ext cx="0" cy="0"/>
          <a:chOff x="0" y="0"/>
          <a:chExt cx="0" cy="0"/>
        </a:xfrm>
      </p:grpSpPr>
      <p:sp>
        <p:nvSpPr>
          <p:cNvPr id="110" name="Caption"/>
          <p:cNvSpPr/>
          <p:nvPr/>
        </p:nvSpPr>
        <p:spPr>
          <a:xfrm>
            <a:off x="5654065" y="4598441"/>
            <a:ext cx="1696670" cy="55671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t>Caption</a:t>
            </a:r>
          </a:p>
        </p:txBody>
      </p:sp>
      <p:sp>
        <p:nvSpPr>
          <p:cNvPr id="111"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8"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606550" y="635000"/>
            <a:ext cx="9779000" cy="5918200"/>
          </a:xfrm>
          <a:prstGeom prst="rect">
            <a:avLst/>
          </a:prstGeom>
        </p:spPr>
        <p:txBody>
          <a:bodyPr lIns="91439" tIns="45719" rIns="91439" bIns="45719" anchor="t">
            <a:noAutofit/>
          </a:bodyPr>
          <a:lstStyle/>
          <a:p>
            <a:endParaRPr/>
          </a:p>
        </p:txBody>
      </p:sp>
      <p:sp>
        <p:nvSpPr>
          <p:cNvPr id="21" name="Title Text"/>
          <p:cNvSpPr>
            <a:spLocks noGrp="1"/>
          </p:cNvSpPr>
          <p:nvPr>
            <p:ph type="title"/>
          </p:nvPr>
        </p:nvSpPr>
        <p:spPr>
          <a:xfrm>
            <a:off x="1270000" y="6718300"/>
            <a:ext cx="10464800" cy="1422400"/>
          </a:xfrm>
          <a:prstGeom prst="rect">
            <a:avLst/>
          </a:prstGeom>
        </p:spPr>
        <p:txBody>
          <a:bodyPr anchor="b"/>
          <a:lstStyle/>
          <a:p>
            <a:r>
              <a:t>Title Text</a:t>
            </a:r>
          </a:p>
        </p:txBody>
      </p:sp>
      <p:sp>
        <p:nvSpPr>
          <p:cNvPr id="22" name="Body Level One…"/>
          <p:cNvSpPr>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4500">
                <a:latin typeface="Archer Book LF Italic"/>
                <a:ea typeface="Archer Book LF Italic"/>
                <a:cs typeface="Archer Book LF Italic"/>
                <a:sym typeface="Archer Book LF Italic"/>
              </a:defRPr>
            </a:lvl1pPr>
            <a:lvl2pPr marL="0" indent="228600" algn="ctr">
              <a:spcBef>
                <a:spcPts val="0"/>
              </a:spcBef>
              <a:buSzTx/>
              <a:buNone/>
              <a:defRPr sz="4500">
                <a:latin typeface="Archer Book LF Italic"/>
                <a:ea typeface="Archer Book LF Italic"/>
                <a:cs typeface="Archer Book LF Italic"/>
                <a:sym typeface="Archer Book LF Italic"/>
              </a:defRPr>
            </a:lvl2pPr>
            <a:lvl3pPr marL="0" indent="457200" algn="ctr">
              <a:spcBef>
                <a:spcPts val="0"/>
              </a:spcBef>
              <a:buSzTx/>
              <a:buNone/>
              <a:defRPr sz="4500">
                <a:latin typeface="Archer Book LF Italic"/>
                <a:ea typeface="Archer Book LF Italic"/>
                <a:cs typeface="Archer Book LF Italic"/>
                <a:sym typeface="Archer Book LF Italic"/>
              </a:defRPr>
            </a:lvl3pPr>
            <a:lvl4pPr marL="0" indent="685800" algn="ctr">
              <a:spcBef>
                <a:spcPts val="0"/>
              </a:spcBef>
              <a:buSzTx/>
              <a:buNone/>
              <a:defRPr sz="4500">
                <a:latin typeface="Archer Book LF Italic"/>
                <a:ea typeface="Archer Book LF Italic"/>
                <a:cs typeface="Archer Book LF Italic"/>
                <a:sym typeface="Archer Book LF Italic"/>
              </a:defRPr>
            </a:lvl4pPr>
            <a:lvl5pPr marL="0" indent="914400" algn="ctr">
              <a:spcBef>
                <a:spcPts val="0"/>
              </a:spcBef>
              <a:buSzTx/>
              <a:buNone/>
              <a:defRPr sz="4500">
                <a:latin typeface="Archer Book LF Italic"/>
                <a:ea typeface="Archer Book LF Italic"/>
                <a:cs typeface="Archer Book LF Italic"/>
                <a:sym typeface="Archer Book LF Italic"/>
              </a:defRPr>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a:spLocks noGrp="1"/>
          </p:cNvSpPr>
          <p:nvPr>
            <p:ph type="sldNum" sz="quarter" idx="2"/>
          </p:nvPr>
        </p:nvSpPr>
        <p:spPr>
          <a:xfrm>
            <a:off x="6311798" y="9245600"/>
            <a:ext cx="368504" cy="3810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6718300" y="635000"/>
            <a:ext cx="5334000" cy="8229600"/>
          </a:xfrm>
          <a:prstGeom prst="rect">
            <a:avLst/>
          </a:prstGeom>
        </p:spPr>
        <p:txBody>
          <a:bodyPr lIns="91439" tIns="45719" rIns="91439" bIns="45719" anchor="t">
            <a:noAutofit/>
          </a:bodyPr>
          <a:lstStyle/>
          <a:p>
            <a:endParaRPr/>
          </a:p>
        </p:txBody>
      </p:sp>
      <p:sp>
        <p:nvSpPr>
          <p:cNvPr id="39" name="Title Text"/>
          <p:cNvSpPr>
            <a:spLocks noGrp="1"/>
          </p:cNvSpPr>
          <p:nvPr>
            <p:ph type="title"/>
          </p:nvPr>
        </p:nvSpPr>
        <p:spPr>
          <a:xfrm>
            <a:off x="952500" y="635000"/>
            <a:ext cx="5334000" cy="3987800"/>
          </a:xfrm>
          <a:prstGeom prst="rect">
            <a:avLst/>
          </a:prstGeom>
        </p:spPr>
        <p:txBody>
          <a:bodyPr anchor="b"/>
          <a:lstStyle>
            <a:lvl1pPr>
              <a:defRPr sz="6000">
                <a:latin typeface="+mn-lt"/>
                <a:ea typeface="+mn-ea"/>
                <a:cs typeface="+mn-cs"/>
                <a:sym typeface="Archer Medium LF"/>
              </a:defRPr>
            </a:lvl1pPr>
          </a:lstStyle>
          <a:p>
            <a:r>
              <a:t>Title Text</a:t>
            </a:r>
          </a:p>
        </p:txBody>
      </p:sp>
      <p:sp>
        <p:nvSpPr>
          <p:cNvPr id="40" name="Body Level One…"/>
          <p:cNvSpPr>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4500">
                <a:latin typeface="Archer Book LF Italic"/>
                <a:ea typeface="Archer Book LF Italic"/>
                <a:cs typeface="Archer Book LF Italic"/>
                <a:sym typeface="Archer Book LF Italic"/>
              </a:defRPr>
            </a:lvl1pPr>
            <a:lvl2pPr marL="0" indent="228600" algn="ctr">
              <a:spcBef>
                <a:spcPts val="0"/>
              </a:spcBef>
              <a:buSzTx/>
              <a:buNone/>
              <a:defRPr sz="4500">
                <a:latin typeface="Archer Book LF Italic"/>
                <a:ea typeface="Archer Book LF Italic"/>
                <a:cs typeface="Archer Book LF Italic"/>
                <a:sym typeface="Archer Book LF Italic"/>
              </a:defRPr>
            </a:lvl2pPr>
            <a:lvl3pPr marL="0" indent="457200" algn="ctr">
              <a:spcBef>
                <a:spcPts val="0"/>
              </a:spcBef>
              <a:buSzTx/>
              <a:buNone/>
              <a:defRPr sz="4500">
                <a:latin typeface="Archer Book LF Italic"/>
                <a:ea typeface="Archer Book LF Italic"/>
                <a:cs typeface="Archer Book LF Italic"/>
                <a:sym typeface="Archer Book LF Italic"/>
              </a:defRPr>
            </a:lvl3pPr>
            <a:lvl4pPr marL="0" indent="685800" algn="ctr">
              <a:spcBef>
                <a:spcPts val="0"/>
              </a:spcBef>
              <a:buSzTx/>
              <a:buNone/>
              <a:defRPr sz="4500">
                <a:latin typeface="Archer Book LF Italic"/>
                <a:ea typeface="Archer Book LF Italic"/>
                <a:cs typeface="Archer Book LF Italic"/>
                <a:sym typeface="Archer Book LF Italic"/>
              </a:defRPr>
            </a:lvl4pPr>
            <a:lvl5pPr marL="0" indent="914400" algn="ctr">
              <a:spcBef>
                <a:spcPts val="0"/>
              </a:spcBef>
              <a:buSzTx/>
              <a:buNone/>
              <a:defRPr sz="4500">
                <a:latin typeface="Archer Book LF Italic"/>
                <a:ea typeface="Archer Book LF Italic"/>
                <a:cs typeface="Archer Book LF Italic"/>
                <a:sym typeface="Archer Book LF Italic"/>
              </a:defRPr>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a:spLocks noGrp="1"/>
          </p:cNvSpPr>
          <p:nvPr>
            <p:ph type="title"/>
          </p:nvPr>
        </p:nvSpPr>
        <p:spPr>
          <a:prstGeom prst="rect">
            <a:avLst/>
          </a:prstGeom>
        </p:spPr>
        <p:txBody>
          <a:bodyPr/>
          <a:lstStyle/>
          <a:p>
            <a:r>
              <a:t>Title Text</a:t>
            </a:r>
          </a:p>
        </p:txBody>
      </p:sp>
      <p:sp>
        <p:nvSpPr>
          <p:cNvPr id="49"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a:spLocks noGrp="1"/>
          </p:cNvSpPr>
          <p:nvPr>
            <p:ph type="title"/>
          </p:nvPr>
        </p:nvSpPr>
        <p:spPr>
          <a:prstGeom prst="rect">
            <a:avLst/>
          </a:prstGeom>
        </p:spPr>
        <p:txBody>
          <a:bodyPr/>
          <a:lstStyle/>
          <a:p>
            <a:r>
              <a:t>Title Text</a:t>
            </a:r>
          </a:p>
        </p:txBody>
      </p:sp>
      <p:sp>
        <p:nvSpPr>
          <p:cNvPr id="57" name="Body Level One…"/>
          <p:cNvSpPr>
            <a:spLocks noGrp="1"/>
          </p:cNvSpPr>
          <p:nvPr>
            <p:ph type="body" idx="1"/>
          </p:nvPr>
        </p:nvSpPr>
        <p:spPr>
          <a:xfrm>
            <a:off x="952500" y="3030636"/>
            <a:ext cx="11099800" cy="5859364"/>
          </a:xfrm>
          <a:prstGeom prst="rect">
            <a:avLst/>
          </a:prstGeom>
        </p:spPr>
        <p:txBody>
          <a:bodyPr anchor="t"/>
          <a:lstStyle>
            <a:lvl1pPr marL="555624" indent="-555624">
              <a:buClr>
                <a:srgbClr val="1D4250"/>
              </a:buClr>
              <a:buChar char="✦"/>
            </a:lvl1pPr>
            <a:lvl2pPr>
              <a:buClr>
                <a:srgbClr val="1D4250"/>
              </a:buClr>
              <a:buChar char="✦"/>
            </a:lvl2pPr>
            <a:lvl3pPr>
              <a:buClr>
                <a:srgbClr val="1D4250"/>
              </a:buClr>
              <a:buChar char="✦"/>
            </a:lvl3pPr>
            <a:lvl4pPr>
              <a:buClr>
                <a:srgbClr val="1D4250"/>
              </a:buClr>
              <a:buChar char="✦"/>
            </a:lvl4pPr>
            <a:lvl5pPr>
              <a:buClr>
                <a:srgbClr val="1D4250"/>
              </a:buClr>
              <a:buChar char="✦"/>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718300" y="2603500"/>
            <a:ext cx="5334000" cy="6286500"/>
          </a:xfrm>
          <a:prstGeom prst="rect">
            <a:avLst/>
          </a:prstGeom>
        </p:spPr>
        <p:txBody>
          <a:bodyPr lIns="91439" tIns="45719" rIns="91439" bIns="45719" anchor="t">
            <a:noAutofit/>
          </a:bodyPr>
          <a:lstStyle/>
          <a:p>
            <a:endParaRPr/>
          </a:p>
        </p:txBody>
      </p:sp>
      <p:sp>
        <p:nvSpPr>
          <p:cNvPr id="66" name="Title Text"/>
          <p:cNvSpPr>
            <a:spLocks noGrp="1"/>
          </p:cNvSpPr>
          <p:nvPr>
            <p:ph type="title"/>
          </p:nvPr>
        </p:nvSpPr>
        <p:spPr>
          <a:prstGeom prst="rect">
            <a:avLst/>
          </a:prstGeom>
        </p:spPr>
        <p:txBody>
          <a:bodyPr/>
          <a:lstStyle/>
          <a:p>
            <a:r>
              <a:t>Title Text</a:t>
            </a:r>
          </a:p>
        </p:txBody>
      </p:sp>
      <p:sp>
        <p:nvSpPr>
          <p:cNvPr id="67" name="Body Level One…"/>
          <p:cNvSpPr>
            <a:spLocks noGrp="1"/>
          </p:cNvSpPr>
          <p:nvPr>
            <p:ph type="body" sz="half" idx="1"/>
          </p:nvPr>
        </p:nvSpPr>
        <p:spPr>
          <a:xfrm>
            <a:off x="952500" y="2603500"/>
            <a:ext cx="5334000" cy="6286500"/>
          </a:xfrm>
          <a:prstGeom prst="rect">
            <a:avLst/>
          </a:prstGeom>
        </p:spPr>
        <p:txBody>
          <a:bodyPr/>
          <a:lstStyle>
            <a:lvl1pPr marL="342900" indent="-342900">
              <a:spcBef>
                <a:spcPts val="3200"/>
              </a:spcBef>
              <a:buClr>
                <a:srgbClr val="1D4250"/>
              </a:buClr>
              <a:buChar char="✦"/>
              <a:defRPr sz="2800"/>
            </a:lvl1pPr>
            <a:lvl2pPr marL="685800" indent="-342900">
              <a:spcBef>
                <a:spcPts val="3200"/>
              </a:spcBef>
              <a:buClr>
                <a:srgbClr val="1D4250"/>
              </a:buClr>
              <a:buChar char="✦"/>
              <a:defRPr sz="2800"/>
            </a:lvl2pPr>
            <a:lvl3pPr marL="1028700" indent="-342900">
              <a:spcBef>
                <a:spcPts val="3200"/>
              </a:spcBef>
              <a:buClr>
                <a:srgbClr val="1D4250"/>
              </a:buClr>
              <a:buChar char="✦"/>
              <a:defRPr sz="2800"/>
            </a:lvl3pPr>
            <a:lvl4pPr marL="1371600" indent="-342900">
              <a:spcBef>
                <a:spcPts val="3200"/>
              </a:spcBef>
              <a:buClr>
                <a:srgbClr val="1D4250"/>
              </a:buClr>
              <a:buChar char="✦"/>
              <a:defRPr sz="2800"/>
            </a:lvl4pPr>
            <a:lvl5pPr marL="1714500" indent="-342900">
              <a:spcBef>
                <a:spcPts val="3200"/>
              </a:spcBef>
              <a:buClr>
                <a:srgbClr val="1D4250"/>
              </a:buClr>
              <a:buChar char="✦"/>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a:spLocks noGrp="1"/>
          </p:cNvSpPr>
          <p:nvPr>
            <p:ph type="body" idx="1"/>
          </p:nvPr>
        </p:nvSpPr>
        <p:spPr>
          <a:xfrm>
            <a:off x="952500" y="1270000"/>
            <a:ext cx="11099800" cy="7213600"/>
          </a:xfrm>
          <a:prstGeom prst="rect">
            <a:avLst/>
          </a:prstGeom>
        </p:spPr>
        <p:txBody>
          <a:bodyPr/>
          <a:lstStyle>
            <a:lvl1pPr>
              <a:buClr>
                <a:srgbClr val="1D4250"/>
              </a:buClr>
              <a:buChar char="✦"/>
            </a:lvl1pPr>
            <a:lvl2pPr>
              <a:buClr>
                <a:srgbClr val="1D4250"/>
              </a:buClr>
              <a:buChar char="✦"/>
            </a:lvl2pPr>
            <a:lvl3pPr>
              <a:buClr>
                <a:srgbClr val="1D4250"/>
              </a:buClr>
              <a:buChar char="✦"/>
            </a:lvl3pPr>
            <a:lvl4pPr>
              <a:buClr>
                <a:srgbClr val="1D4250"/>
              </a:buClr>
              <a:buChar char="✦"/>
            </a:lvl4pPr>
            <a:lvl5pPr>
              <a:buClr>
                <a:srgbClr val="1D4250"/>
              </a:buClr>
              <a:buChar char="✦"/>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724518" y="889000"/>
            <a:ext cx="5334001" cy="3771900"/>
          </a:xfrm>
          <a:prstGeom prst="rect">
            <a:avLst/>
          </a:prstGeom>
        </p:spPr>
        <p:txBody>
          <a:bodyPr lIns="91439" tIns="45719" rIns="91439" bIns="45719" anchor="t">
            <a:noAutofit/>
          </a:bodyPr>
          <a:lstStyle/>
          <a:p>
            <a:endParaRPr/>
          </a:p>
        </p:txBody>
      </p:sp>
      <p:sp>
        <p:nvSpPr>
          <p:cNvPr id="85" name="Image"/>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6CCE0"/>
            </a:gs>
            <a:gs pos="100000">
              <a:srgbClr val="E8EAEA"/>
            </a:gs>
          </a:gsLst>
          <a:lin ang="5400000" scaled="0"/>
        </a:gradFill>
        <a:effectLst/>
      </p:bgPr>
    </p:bg>
    <p:spTree>
      <p:nvGrpSpPr>
        <p:cNvPr id="1" name=""/>
        <p:cNvGrpSpPr/>
        <p:nvPr/>
      </p:nvGrpSpPr>
      <p:grpSpPr>
        <a:xfrm>
          <a:off x="0" y="0"/>
          <a:ext cx="0" cy="0"/>
          <a:chOff x="0" y="0"/>
          <a:chExt cx="0" cy="0"/>
        </a:xfrm>
      </p:grpSpPr>
      <p:sp>
        <p:nvSpPr>
          <p:cNvPr id="2" name="Title Text"/>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Body Level One…"/>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solidFill>
                  <a:srgbClr val="000000"/>
                </a:solidFill>
                <a:latin typeface="Helvetica Light"/>
                <a:ea typeface="Helvetica Light"/>
                <a:cs typeface="Helvetica Light"/>
                <a:sym typeface="Helvetica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A5D77"/>
          </a:solidFill>
          <a:uFillTx/>
          <a:latin typeface="+mj-lt"/>
          <a:ea typeface="+mj-ea"/>
          <a:cs typeface="+mj-cs"/>
          <a:sym typeface="Archer Bold LF"/>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A5D77"/>
          </a:solidFill>
          <a:uFillTx/>
          <a:latin typeface="+mj-lt"/>
          <a:ea typeface="+mj-ea"/>
          <a:cs typeface="+mj-cs"/>
          <a:sym typeface="Archer Bold LF"/>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A5D77"/>
          </a:solidFill>
          <a:uFillTx/>
          <a:latin typeface="+mj-lt"/>
          <a:ea typeface="+mj-ea"/>
          <a:cs typeface="+mj-cs"/>
          <a:sym typeface="Archer Bold LF"/>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A5D77"/>
          </a:solidFill>
          <a:uFillTx/>
          <a:latin typeface="+mj-lt"/>
          <a:ea typeface="+mj-ea"/>
          <a:cs typeface="+mj-cs"/>
          <a:sym typeface="Archer Bold LF"/>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A5D77"/>
          </a:solidFill>
          <a:uFillTx/>
          <a:latin typeface="+mj-lt"/>
          <a:ea typeface="+mj-ea"/>
          <a:cs typeface="+mj-cs"/>
          <a:sym typeface="Archer Bold LF"/>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A5D77"/>
          </a:solidFill>
          <a:uFillTx/>
          <a:latin typeface="+mj-lt"/>
          <a:ea typeface="+mj-ea"/>
          <a:cs typeface="+mj-cs"/>
          <a:sym typeface="Archer Bold LF"/>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A5D77"/>
          </a:solidFill>
          <a:uFillTx/>
          <a:latin typeface="+mj-lt"/>
          <a:ea typeface="+mj-ea"/>
          <a:cs typeface="+mj-cs"/>
          <a:sym typeface="Archer Bold LF"/>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A5D77"/>
          </a:solidFill>
          <a:uFillTx/>
          <a:latin typeface="+mj-lt"/>
          <a:ea typeface="+mj-ea"/>
          <a:cs typeface="+mj-cs"/>
          <a:sym typeface="Archer Bold LF"/>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A5D77"/>
          </a:solidFill>
          <a:uFillTx/>
          <a:latin typeface="+mj-lt"/>
          <a:ea typeface="+mj-ea"/>
          <a:cs typeface="+mj-cs"/>
          <a:sym typeface="Archer Bold LF"/>
        </a:defRPr>
      </a:lvl9pPr>
    </p:titleStyle>
    <p:bodyStyle>
      <a:lvl1pPr marL="617361" marR="0" indent="-617361" algn="l" defTabSz="584200" rtl="0" latinLnBrk="0">
        <a:lnSpc>
          <a:spcPct val="100000"/>
        </a:lnSpc>
        <a:spcBef>
          <a:spcPts val="4200"/>
        </a:spcBef>
        <a:spcAft>
          <a:spcPts val="0"/>
        </a:spcAft>
        <a:buClrTx/>
        <a:buSzPct val="75000"/>
        <a:buFontTx/>
        <a:buChar char="•"/>
        <a:tabLst/>
        <a:defRPr sz="5000" b="0" i="0" u="none" strike="noStrike" cap="none" spc="0" baseline="0">
          <a:ln>
            <a:noFill/>
          </a:ln>
          <a:solidFill>
            <a:srgbClr val="0A5D77"/>
          </a:solidFill>
          <a:uFillTx/>
          <a:latin typeface="+mn-lt"/>
          <a:ea typeface="+mn-ea"/>
          <a:cs typeface="+mn-cs"/>
          <a:sym typeface="Archer Medium LF"/>
        </a:defRPr>
      </a:lvl1pPr>
      <a:lvl2pPr marL="1061861" marR="0" indent="-617361" algn="l" defTabSz="584200" rtl="0" latinLnBrk="0">
        <a:lnSpc>
          <a:spcPct val="100000"/>
        </a:lnSpc>
        <a:spcBef>
          <a:spcPts val="4200"/>
        </a:spcBef>
        <a:spcAft>
          <a:spcPts val="0"/>
        </a:spcAft>
        <a:buClrTx/>
        <a:buSzPct val="75000"/>
        <a:buFontTx/>
        <a:buChar char="•"/>
        <a:tabLst/>
        <a:defRPr sz="5000" b="0" i="0" u="none" strike="noStrike" cap="none" spc="0" baseline="0">
          <a:ln>
            <a:noFill/>
          </a:ln>
          <a:solidFill>
            <a:srgbClr val="0A5D77"/>
          </a:solidFill>
          <a:uFillTx/>
          <a:latin typeface="+mn-lt"/>
          <a:ea typeface="+mn-ea"/>
          <a:cs typeface="+mn-cs"/>
          <a:sym typeface="Archer Medium LF"/>
        </a:defRPr>
      </a:lvl2pPr>
      <a:lvl3pPr marL="1506361" marR="0" indent="-617361" algn="l" defTabSz="584200" rtl="0" latinLnBrk="0">
        <a:lnSpc>
          <a:spcPct val="100000"/>
        </a:lnSpc>
        <a:spcBef>
          <a:spcPts val="4200"/>
        </a:spcBef>
        <a:spcAft>
          <a:spcPts val="0"/>
        </a:spcAft>
        <a:buClrTx/>
        <a:buSzPct val="75000"/>
        <a:buFontTx/>
        <a:buChar char="•"/>
        <a:tabLst/>
        <a:defRPr sz="5000" b="0" i="0" u="none" strike="noStrike" cap="none" spc="0" baseline="0">
          <a:ln>
            <a:noFill/>
          </a:ln>
          <a:solidFill>
            <a:srgbClr val="0A5D77"/>
          </a:solidFill>
          <a:uFillTx/>
          <a:latin typeface="+mn-lt"/>
          <a:ea typeface="+mn-ea"/>
          <a:cs typeface="+mn-cs"/>
          <a:sym typeface="Archer Medium LF"/>
        </a:defRPr>
      </a:lvl3pPr>
      <a:lvl4pPr marL="1950861" marR="0" indent="-617361" algn="l" defTabSz="584200" rtl="0" latinLnBrk="0">
        <a:lnSpc>
          <a:spcPct val="100000"/>
        </a:lnSpc>
        <a:spcBef>
          <a:spcPts val="4200"/>
        </a:spcBef>
        <a:spcAft>
          <a:spcPts val="0"/>
        </a:spcAft>
        <a:buClrTx/>
        <a:buSzPct val="75000"/>
        <a:buFontTx/>
        <a:buChar char="•"/>
        <a:tabLst/>
        <a:defRPr sz="5000" b="0" i="0" u="none" strike="noStrike" cap="none" spc="0" baseline="0">
          <a:ln>
            <a:noFill/>
          </a:ln>
          <a:solidFill>
            <a:srgbClr val="0A5D77"/>
          </a:solidFill>
          <a:uFillTx/>
          <a:latin typeface="+mn-lt"/>
          <a:ea typeface="+mn-ea"/>
          <a:cs typeface="+mn-cs"/>
          <a:sym typeface="Archer Medium LF"/>
        </a:defRPr>
      </a:lvl4pPr>
      <a:lvl5pPr marL="2395361" marR="0" indent="-617361" algn="l" defTabSz="584200" rtl="0" latinLnBrk="0">
        <a:lnSpc>
          <a:spcPct val="100000"/>
        </a:lnSpc>
        <a:spcBef>
          <a:spcPts val="4200"/>
        </a:spcBef>
        <a:spcAft>
          <a:spcPts val="0"/>
        </a:spcAft>
        <a:buClrTx/>
        <a:buSzPct val="75000"/>
        <a:buFontTx/>
        <a:buChar char="•"/>
        <a:tabLst/>
        <a:defRPr sz="5000" b="0" i="0" u="none" strike="noStrike" cap="none" spc="0" baseline="0">
          <a:ln>
            <a:noFill/>
          </a:ln>
          <a:solidFill>
            <a:srgbClr val="0A5D77"/>
          </a:solidFill>
          <a:uFillTx/>
          <a:latin typeface="+mn-lt"/>
          <a:ea typeface="+mn-ea"/>
          <a:cs typeface="+mn-cs"/>
          <a:sym typeface="Archer Medium LF"/>
        </a:defRPr>
      </a:lvl5pPr>
      <a:lvl6pPr marL="2839861" marR="0" indent="-617361" algn="l" defTabSz="584200" rtl="0" latinLnBrk="0">
        <a:lnSpc>
          <a:spcPct val="100000"/>
        </a:lnSpc>
        <a:spcBef>
          <a:spcPts val="4200"/>
        </a:spcBef>
        <a:spcAft>
          <a:spcPts val="0"/>
        </a:spcAft>
        <a:buClrTx/>
        <a:buSzPct val="75000"/>
        <a:buFontTx/>
        <a:buChar char="•"/>
        <a:tabLst/>
        <a:defRPr sz="5000" b="0" i="0" u="none" strike="noStrike" cap="none" spc="0" baseline="0">
          <a:ln>
            <a:noFill/>
          </a:ln>
          <a:solidFill>
            <a:srgbClr val="0A5D77"/>
          </a:solidFill>
          <a:uFillTx/>
          <a:latin typeface="+mn-lt"/>
          <a:ea typeface="+mn-ea"/>
          <a:cs typeface="+mn-cs"/>
          <a:sym typeface="Archer Medium LF"/>
        </a:defRPr>
      </a:lvl6pPr>
      <a:lvl7pPr marL="3284361" marR="0" indent="-617361" algn="l" defTabSz="584200" rtl="0" latinLnBrk="0">
        <a:lnSpc>
          <a:spcPct val="100000"/>
        </a:lnSpc>
        <a:spcBef>
          <a:spcPts val="4200"/>
        </a:spcBef>
        <a:spcAft>
          <a:spcPts val="0"/>
        </a:spcAft>
        <a:buClrTx/>
        <a:buSzPct val="75000"/>
        <a:buFontTx/>
        <a:buChar char="•"/>
        <a:tabLst/>
        <a:defRPr sz="5000" b="0" i="0" u="none" strike="noStrike" cap="none" spc="0" baseline="0">
          <a:ln>
            <a:noFill/>
          </a:ln>
          <a:solidFill>
            <a:srgbClr val="0A5D77"/>
          </a:solidFill>
          <a:uFillTx/>
          <a:latin typeface="+mn-lt"/>
          <a:ea typeface="+mn-ea"/>
          <a:cs typeface="+mn-cs"/>
          <a:sym typeface="Archer Medium LF"/>
        </a:defRPr>
      </a:lvl7pPr>
      <a:lvl8pPr marL="3728861" marR="0" indent="-617361" algn="l" defTabSz="584200" rtl="0" latinLnBrk="0">
        <a:lnSpc>
          <a:spcPct val="100000"/>
        </a:lnSpc>
        <a:spcBef>
          <a:spcPts val="4200"/>
        </a:spcBef>
        <a:spcAft>
          <a:spcPts val="0"/>
        </a:spcAft>
        <a:buClrTx/>
        <a:buSzPct val="75000"/>
        <a:buFontTx/>
        <a:buChar char="•"/>
        <a:tabLst/>
        <a:defRPr sz="5000" b="0" i="0" u="none" strike="noStrike" cap="none" spc="0" baseline="0">
          <a:ln>
            <a:noFill/>
          </a:ln>
          <a:solidFill>
            <a:srgbClr val="0A5D77"/>
          </a:solidFill>
          <a:uFillTx/>
          <a:latin typeface="+mn-lt"/>
          <a:ea typeface="+mn-ea"/>
          <a:cs typeface="+mn-cs"/>
          <a:sym typeface="Archer Medium LF"/>
        </a:defRPr>
      </a:lvl8pPr>
      <a:lvl9pPr marL="4173361" marR="0" indent="-617361" algn="l" defTabSz="584200" rtl="0" latinLnBrk="0">
        <a:lnSpc>
          <a:spcPct val="100000"/>
        </a:lnSpc>
        <a:spcBef>
          <a:spcPts val="4200"/>
        </a:spcBef>
        <a:spcAft>
          <a:spcPts val="0"/>
        </a:spcAft>
        <a:buClrTx/>
        <a:buSzPct val="75000"/>
        <a:buFontTx/>
        <a:buChar char="•"/>
        <a:tabLst/>
        <a:defRPr sz="5000" b="0" i="0" u="none" strike="noStrike" cap="none" spc="0" baseline="0">
          <a:ln>
            <a:noFill/>
          </a:ln>
          <a:solidFill>
            <a:srgbClr val="0A5D77"/>
          </a:solidFill>
          <a:uFillTx/>
          <a:latin typeface="+mn-lt"/>
          <a:ea typeface="+mn-ea"/>
          <a:cs typeface="+mn-cs"/>
          <a:sym typeface="Archer Medium LF"/>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lightstock.com"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lightstock_337649_small_ccc.jpg" descr="lightstock_337649_small_ccc.jpg"/>
          <p:cNvPicPr>
            <a:picLocks noChangeAspect="1"/>
          </p:cNvPicPr>
          <p:nvPr/>
        </p:nvPicPr>
        <p:blipFill>
          <a:blip r:embed="rId2">
            <a:extLst/>
          </a:blip>
          <a:srcRect t="13195" b="4641"/>
          <a:stretch>
            <a:fillRect/>
          </a:stretch>
        </p:blipFill>
        <p:spPr>
          <a:xfrm>
            <a:off x="0" y="1915"/>
            <a:ext cx="13004801" cy="6918680"/>
          </a:xfrm>
          <a:prstGeom prst="rect">
            <a:avLst/>
          </a:prstGeom>
          <a:ln w="12700">
            <a:miter lim="400000"/>
          </a:ln>
        </p:spPr>
      </p:pic>
      <p:sp>
        <p:nvSpPr>
          <p:cNvPr id="128" name="What We Believe Matters"/>
          <p:cNvSpPr>
            <a:spLocks noGrp="1"/>
          </p:cNvSpPr>
          <p:nvPr>
            <p:ph type="ctrTitle"/>
          </p:nvPr>
        </p:nvSpPr>
        <p:spPr>
          <a:xfrm>
            <a:off x="1270000" y="7445634"/>
            <a:ext cx="10464800" cy="1024947"/>
          </a:xfrm>
          <a:prstGeom prst="rect">
            <a:avLst/>
          </a:prstGeom>
        </p:spPr>
        <p:txBody>
          <a:bodyPr>
            <a:normAutofit fontScale="90000"/>
          </a:bodyPr>
          <a:lstStyle>
            <a:lvl1pPr defTabSz="519937">
              <a:defRPr sz="7119"/>
            </a:lvl1pPr>
          </a:lstStyle>
          <a:p>
            <a:r>
              <a:rPr dirty="0"/>
              <a:t>What We Believe Matters</a:t>
            </a:r>
          </a:p>
        </p:txBody>
      </p:sp>
      <p:sp>
        <p:nvSpPr>
          <p:cNvPr id="129" name="Jude 3-4, 20-21"/>
          <p:cNvSpPr/>
          <p:nvPr/>
        </p:nvSpPr>
        <p:spPr>
          <a:xfrm>
            <a:off x="4682195" y="8522461"/>
            <a:ext cx="3640420" cy="71814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4000"/>
            </a:lvl1pPr>
          </a:lstStyle>
          <a:p>
            <a:r>
              <a:rPr lang="en-US" dirty="0" smtClean="0"/>
              <a:t>2 Peter 1:19-21</a:t>
            </a:r>
            <a:endParaRPr dirty="0"/>
          </a:p>
        </p:txBody>
      </p:sp>
      <p:sp>
        <p:nvSpPr>
          <p:cNvPr id="130" name="Pic via: lightstock.com"/>
          <p:cNvSpPr/>
          <p:nvPr/>
        </p:nvSpPr>
        <p:spPr>
          <a:xfrm>
            <a:off x="11439893" y="9405382"/>
            <a:ext cx="1469477" cy="29352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pPr>
              <a:defRPr sz="1000">
                <a:latin typeface="+mj-lt"/>
                <a:ea typeface="+mj-ea"/>
                <a:cs typeface="+mj-cs"/>
                <a:sym typeface="Archer Bold LF"/>
              </a:defRPr>
            </a:pPr>
            <a:r>
              <a:t>Pic via: </a:t>
            </a:r>
            <a:r>
              <a:rPr u="sng">
                <a:hlinkClick r:id="rId3"/>
              </a:rPr>
              <a:t>lightstock.com</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What’s the difference between my faith and the faith?"/>
          <p:cNvSpPr>
            <a:spLocks noGrp="1"/>
          </p:cNvSpPr>
          <p:nvPr>
            <p:ph type="title"/>
          </p:nvPr>
        </p:nvSpPr>
        <p:spPr>
          <a:prstGeom prst="rect">
            <a:avLst/>
          </a:prstGeom>
        </p:spPr>
        <p:txBody>
          <a:bodyPr/>
          <a:lstStyle/>
          <a:p>
            <a:pPr defTabSz="461518">
              <a:defRPr sz="6320"/>
            </a:pPr>
            <a:r>
              <a:rPr lang="en-US" dirty="0" smtClean="0"/>
              <a:t>New Testament Authority</a:t>
            </a:r>
            <a:endParaRPr dirty="0"/>
          </a:p>
        </p:txBody>
      </p:sp>
      <p:sp>
        <p:nvSpPr>
          <p:cNvPr id="135" name="Jude 3 Dear friends, although I was very eager to write to you about the salvation we share, I felt compelled to write and urge you to contend for the faith that was once for all entrusted to God’s holy people. (NIV®)"/>
          <p:cNvSpPr>
            <a:spLocks noGrp="1"/>
          </p:cNvSpPr>
          <p:nvPr>
            <p:ph type="body" idx="1"/>
          </p:nvPr>
        </p:nvSpPr>
        <p:spPr>
          <a:xfrm>
            <a:off x="952500" y="3030635"/>
            <a:ext cx="11099800" cy="6306547"/>
          </a:xfrm>
          <a:prstGeom prst="rect">
            <a:avLst/>
          </a:prstGeom>
        </p:spPr>
        <p:txBody>
          <a:bodyPr>
            <a:normAutofit lnSpcReduction="10000"/>
          </a:bodyPr>
          <a:lstStyle/>
          <a:p>
            <a:pPr marL="0" indent="0">
              <a:buClrTx/>
              <a:buSzTx/>
              <a:buNone/>
              <a:defRPr sz="3600"/>
            </a:pPr>
            <a:r>
              <a:rPr lang="en-US" dirty="0" smtClean="0">
                <a:latin typeface="+mj-lt"/>
                <a:ea typeface="+mj-ea"/>
                <a:cs typeface="+mj-cs"/>
                <a:sym typeface="Archer Bold LF"/>
              </a:rPr>
              <a:t>“These </a:t>
            </a:r>
            <a:r>
              <a:rPr lang="en-US" dirty="0">
                <a:latin typeface="+mj-lt"/>
                <a:ea typeface="+mj-ea"/>
                <a:cs typeface="+mj-cs"/>
                <a:sym typeface="Archer Bold LF"/>
              </a:rPr>
              <a:t>things I have spoken to you while I am still with you. But the Helper, the Holy Spirit, whom the Father will send in my name, he will teach you all things and bring to your remembrance all that I have said to </a:t>
            </a:r>
            <a:r>
              <a:rPr lang="en-US" dirty="0" smtClean="0">
                <a:latin typeface="+mj-lt"/>
                <a:ea typeface="+mj-ea"/>
                <a:cs typeface="+mj-cs"/>
                <a:sym typeface="Archer Bold LF"/>
              </a:rPr>
              <a:t>you” </a:t>
            </a:r>
            <a:r>
              <a:rPr lang="en-US" dirty="0">
                <a:latin typeface="+mj-lt"/>
                <a:ea typeface="+mj-ea"/>
                <a:cs typeface="+mj-cs"/>
                <a:sym typeface="Archer Bold LF"/>
              </a:rPr>
              <a:t>(John </a:t>
            </a:r>
            <a:r>
              <a:rPr lang="en-US" dirty="0" smtClean="0">
                <a:latin typeface="+mj-lt"/>
                <a:ea typeface="+mj-ea"/>
                <a:cs typeface="+mj-cs"/>
                <a:sym typeface="Archer Bold LF"/>
              </a:rPr>
              <a:t>14:25–26).</a:t>
            </a:r>
          </a:p>
          <a:p>
            <a:pPr marL="0" indent="0">
              <a:buClrTx/>
              <a:buSzTx/>
              <a:buNone/>
              <a:defRPr sz="3600"/>
            </a:pPr>
            <a:r>
              <a:rPr lang="en-US" dirty="0" smtClean="0">
                <a:latin typeface="+mj-lt"/>
                <a:ea typeface="+mj-ea"/>
                <a:cs typeface="+mj-cs"/>
                <a:sym typeface="Archer Bold LF"/>
              </a:rPr>
              <a:t>“Now </a:t>
            </a:r>
            <a:r>
              <a:rPr lang="en-US" dirty="0">
                <a:latin typeface="+mj-lt"/>
                <a:ea typeface="+mj-ea"/>
                <a:cs typeface="+mj-cs"/>
                <a:sym typeface="Archer Bold LF"/>
              </a:rPr>
              <a:t>we have received not the spirit of the world, but the Spirit who is from God, that we might understand the things freely given us by God. And we impart this in words not taught by human wisdom but taught by the Spirit, interpreting spiritual truths to those who are </a:t>
            </a:r>
            <a:r>
              <a:rPr lang="en-US" dirty="0" smtClean="0">
                <a:latin typeface="+mj-lt"/>
                <a:ea typeface="+mj-ea"/>
                <a:cs typeface="+mj-cs"/>
                <a:sym typeface="Archer Bold LF"/>
              </a:rPr>
              <a:t>spiritual” </a:t>
            </a:r>
            <a:r>
              <a:rPr lang="en-US" dirty="0">
                <a:latin typeface="+mj-lt"/>
                <a:ea typeface="+mj-ea"/>
                <a:cs typeface="+mj-cs"/>
                <a:sym typeface="Archer Bold LF"/>
              </a:rPr>
              <a:t>(1 Cor. 2:12–13</a:t>
            </a:r>
            <a:r>
              <a:rPr lang="en-US" dirty="0" smtClean="0">
                <a:latin typeface="+mj-lt"/>
                <a:ea typeface="+mj-ea"/>
                <a:cs typeface="+mj-cs"/>
                <a:sym typeface="Archer Bold LF"/>
              </a:rPr>
              <a:t>).</a:t>
            </a:r>
          </a:p>
        </p:txBody>
      </p:sp>
    </p:spTree>
    <p:extLst>
      <p:ext uri="{BB962C8B-B14F-4D97-AF65-F5344CB8AC3E}">
        <p14:creationId xmlns:p14="http://schemas.microsoft.com/office/powerpoint/2010/main" val="339312728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What’s the difference between my faith and the faith?"/>
          <p:cNvSpPr>
            <a:spLocks noGrp="1"/>
          </p:cNvSpPr>
          <p:nvPr>
            <p:ph type="title"/>
          </p:nvPr>
        </p:nvSpPr>
        <p:spPr>
          <a:prstGeom prst="rect">
            <a:avLst/>
          </a:prstGeom>
        </p:spPr>
        <p:txBody>
          <a:bodyPr/>
          <a:lstStyle/>
          <a:p>
            <a:pPr defTabSz="461518">
              <a:defRPr sz="6320"/>
            </a:pPr>
            <a:r>
              <a:rPr dirty="0"/>
              <a:t>What’s </a:t>
            </a:r>
            <a:r>
              <a:rPr lang="en-US" dirty="0" smtClean="0"/>
              <a:t>Cornerstones view of Scripture</a:t>
            </a:r>
            <a:r>
              <a:rPr dirty="0" smtClean="0"/>
              <a:t>?</a:t>
            </a:r>
            <a:endParaRPr dirty="0"/>
          </a:p>
        </p:txBody>
      </p:sp>
      <p:sp>
        <p:nvSpPr>
          <p:cNvPr id="135" name="Jude 3 Dear friends, although I was very eager to write to you about the salvation we share, I felt compelled to write and urge you to contend for the faith that was once for all entrusted to God’s holy people. (NIV®)"/>
          <p:cNvSpPr>
            <a:spLocks noGrp="1"/>
          </p:cNvSpPr>
          <p:nvPr>
            <p:ph type="body" idx="1"/>
          </p:nvPr>
        </p:nvSpPr>
        <p:spPr>
          <a:prstGeom prst="rect">
            <a:avLst/>
          </a:prstGeom>
        </p:spPr>
        <p:txBody>
          <a:bodyPr>
            <a:normAutofit/>
          </a:bodyPr>
          <a:lstStyle/>
          <a:p>
            <a:pPr marL="0" indent="0">
              <a:buClrTx/>
              <a:buSzTx/>
              <a:buNone/>
              <a:defRPr sz="3600"/>
            </a:pPr>
            <a:r>
              <a:rPr lang="en-US" dirty="0">
                <a:latin typeface="+mj-lt"/>
                <a:ea typeface="+mj-ea"/>
                <a:cs typeface="+mj-cs"/>
                <a:sym typeface="Archer Bold LF"/>
              </a:rPr>
              <a:t>I. The Scriptures</a:t>
            </a:r>
          </a:p>
          <a:p>
            <a:pPr marL="0" indent="0">
              <a:buClrTx/>
              <a:buSzTx/>
              <a:buNone/>
              <a:defRPr sz="3600"/>
            </a:pPr>
            <a:r>
              <a:rPr lang="en-US" dirty="0">
                <a:latin typeface="+mj-lt"/>
                <a:ea typeface="+mj-ea"/>
                <a:cs typeface="+mj-cs"/>
                <a:sym typeface="Archer Bold LF"/>
              </a:rPr>
              <a:t>1. We believe that the entirety of the Bible is the Word of God, </a:t>
            </a:r>
            <a:r>
              <a:rPr lang="en-US" b="1" u="sng" dirty="0">
                <a:solidFill>
                  <a:srgbClr val="FF0000"/>
                </a:solidFill>
                <a:latin typeface="+mj-lt"/>
                <a:ea typeface="+mj-ea"/>
                <a:cs typeface="+mj-cs"/>
                <a:sym typeface="Archer Bold LF"/>
              </a:rPr>
              <a:t>free from error in the original words </a:t>
            </a:r>
            <a:r>
              <a:rPr lang="en-US" dirty="0">
                <a:latin typeface="+mj-lt"/>
                <a:ea typeface="+mj-ea"/>
                <a:cs typeface="+mj-cs"/>
                <a:sym typeface="Archer Bold LF"/>
              </a:rPr>
              <a:t>(inerrant), authored under the inspiration of the Holy Spirit (God-breathed), fully authoritative in all matters it addresses, incapable of being wrong (infallible), and always accomplishing its purposes</a:t>
            </a:r>
            <a:r>
              <a:rPr lang="en-US" dirty="0" smtClean="0">
                <a:latin typeface="+mj-lt"/>
                <a:ea typeface="+mj-ea"/>
                <a:cs typeface="+mj-cs"/>
                <a:sym typeface="Archer Bold LF"/>
              </a:rPr>
              <a:t>.</a:t>
            </a:r>
            <a:endParaRPr lang="en-US" dirty="0">
              <a:latin typeface="+mj-lt"/>
              <a:ea typeface="+mj-ea"/>
              <a:cs typeface="+mj-cs"/>
              <a:sym typeface="Archer Bold LF"/>
            </a:endParaRPr>
          </a:p>
        </p:txBody>
      </p:sp>
    </p:spTree>
    <p:extLst>
      <p:ext uri="{BB962C8B-B14F-4D97-AF65-F5344CB8AC3E}">
        <p14:creationId xmlns:p14="http://schemas.microsoft.com/office/powerpoint/2010/main" val="122414922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What’s the difference between my faith and the faith?"/>
          <p:cNvSpPr>
            <a:spLocks noGrp="1"/>
          </p:cNvSpPr>
          <p:nvPr>
            <p:ph type="title"/>
          </p:nvPr>
        </p:nvSpPr>
        <p:spPr>
          <a:prstGeom prst="rect">
            <a:avLst/>
          </a:prstGeom>
        </p:spPr>
        <p:txBody>
          <a:bodyPr/>
          <a:lstStyle/>
          <a:p>
            <a:pPr defTabSz="461518">
              <a:defRPr sz="6320"/>
            </a:pPr>
            <a:r>
              <a:rPr lang="en-US" dirty="0" smtClean="0"/>
              <a:t>Words Matter</a:t>
            </a:r>
            <a:endParaRPr dirty="0"/>
          </a:p>
        </p:txBody>
      </p:sp>
      <p:sp>
        <p:nvSpPr>
          <p:cNvPr id="135" name="Jude 3 Dear friends, although I was very eager to write to you about the salvation we share, I felt compelled to write and urge you to contend for the faith that was once for all entrusted to God’s holy people. (NIV®)"/>
          <p:cNvSpPr>
            <a:spLocks noGrp="1"/>
          </p:cNvSpPr>
          <p:nvPr>
            <p:ph type="body" idx="1"/>
          </p:nvPr>
        </p:nvSpPr>
        <p:spPr>
          <a:prstGeom prst="rect">
            <a:avLst/>
          </a:prstGeom>
        </p:spPr>
        <p:txBody>
          <a:bodyPr>
            <a:normAutofit/>
          </a:bodyPr>
          <a:lstStyle/>
          <a:p>
            <a:pPr marL="0" indent="0">
              <a:buClrTx/>
              <a:buSzTx/>
              <a:buNone/>
              <a:defRPr sz="3600"/>
            </a:pPr>
            <a:r>
              <a:rPr lang="en-US" dirty="0" smtClean="0">
                <a:latin typeface="+mj-lt"/>
                <a:ea typeface="+mj-ea"/>
                <a:cs typeface="+mj-cs"/>
                <a:sym typeface="Archer Bold LF"/>
              </a:rPr>
              <a:t>“When </a:t>
            </a:r>
            <a:r>
              <a:rPr lang="en-US" dirty="0">
                <a:latin typeface="+mj-lt"/>
                <a:ea typeface="+mj-ea"/>
                <a:cs typeface="+mj-cs"/>
                <a:sym typeface="Archer Bold LF"/>
              </a:rPr>
              <a:t>Peter saw [John], he said to Jesus, </a:t>
            </a:r>
            <a:r>
              <a:rPr lang="en-US" dirty="0" smtClean="0">
                <a:latin typeface="+mj-lt"/>
                <a:ea typeface="+mj-ea"/>
                <a:cs typeface="+mj-cs"/>
                <a:sym typeface="Archer Bold LF"/>
              </a:rPr>
              <a:t>‘Lord</a:t>
            </a:r>
            <a:r>
              <a:rPr lang="en-US" dirty="0">
                <a:latin typeface="+mj-lt"/>
                <a:ea typeface="+mj-ea"/>
                <a:cs typeface="+mj-cs"/>
                <a:sym typeface="Archer Bold LF"/>
              </a:rPr>
              <a:t>, what about </a:t>
            </a:r>
            <a:r>
              <a:rPr lang="en-US" dirty="0" smtClean="0">
                <a:latin typeface="+mj-lt"/>
                <a:ea typeface="+mj-ea"/>
                <a:cs typeface="+mj-cs"/>
                <a:sym typeface="Archer Bold LF"/>
              </a:rPr>
              <a:t>this man?’ </a:t>
            </a:r>
            <a:r>
              <a:rPr lang="en-US" dirty="0">
                <a:latin typeface="+mj-lt"/>
                <a:ea typeface="+mj-ea"/>
                <a:cs typeface="+mj-cs"/>
                <a:sym typeface="Archer Bold LF"/>
              </a:rPr>
              <a:t>Jesus said to him, </a:t>
            </a:r>
            <a:r>
              <a:rPr lang="en-US" dirty="0" smtClean="0">
                <a:latin typeface="+mj-lt"/>
                <a:ea typeface="+mj-ea"/>
                <a:cs typeface="+mj-cs"/>
                <a:sym typeface="Archer Bold LF"/>
              </a:rPr>
              <a:t>‘If </a:t>
            </a:r>
            <a:r>
              <a:rPr lang="en-US" dirty="0">
                <a:latin typeface="+mj-lt"/>
                <a:ea typeface="+mj-ea"/>
                <a:cs typeface="+mj-cs"/>
                <a:sym typeface="Archer Bold LF"/>
              </a:rPr>
              <a:t>it is my will that he remain until I </a:t>
            </a:r>
            <a:r>
              <a:rPr lang="en-US" dirty="0" smtClean="0">
                <a:latin typeface="+mj-lt"/>
                <a:ea typeface="+mj-ea"/>
                <a:cs typeface="+mj-cs"/>
                <a:sym typeface="Archer Bold LF"/>
              </a:rPr>
              <a:t>come, what </a:t>
            </a:r>
            <a:r>
              <a:rPr lang="en-US" dirty="0">
                <a:latin typeface="+mj-lt"/>
                <a:ea typeface="+mj-ea"/>
                <a:cs typeface="+mj-cs"/>
                <a:sym typeface="Archer Bold LF"/>
              </a:rPr>
              <a:t>is that to you? You follow me</a:t>
            </a:r>
            <a:r>
              <a:rPr lang="en-US" dirty="0" smtClean="0">
                <a:latin typeface="+mj-lt"/>
                <a:ea typeface="+mj-ea"/>
                <a:cs typeface="+mj-cs"/>
                <a:sym typeface="Archer Bold LF"/>
              </a:rPr>
              <a:t>!’ </a:t>
            </a:r>
            <a:r>
              <a:rPr lang="en-US" dirty="0">
                <a:latin typeface="+mj-lt"/>
                <a:ea typeface="+mj-ea"/>
                <a:cs typeface="+mj-cs"/>
                <a:sym typeface="Archer Bold LF"/>
              </a:rPr>
              <a:t>So the saying spread </a:t>
            </a:r>
            <a:r>
              <a:rPr lang="en-US" dirty="0" smtClean="0">
                <a:latin typeface="+mj-lt"/>
                <a:ea typeface="+mj-ea"/>
                <a:cs typeface="+mj-cs"/>
                <a:sym typeface="Archer Bold LF"/>
              </a:rPr>
              <a:t>abroad among </a:t>
            </a:r>
            <a:r>
              <a:rPr lang="en-US" dirty="0">
                <a:latin typeface="+mj-lt"/>
                <a:ea typeface="+mj-ea"/>
                <a:cs typeface="+mj-cs"/>
                <a:sym typeface="Archer Bold LF"/>
              </a:rPr>
              <a:t>the brothers that this disciple was not to die; yet Jesus </a:t>
            </a:r>
            <a:r>
              <a:rPr lang="en-US" dirty="0" smtClean="0">
                <a:latin typeface="+mj-lt"/>
                <a:ea typeface="+mj-ea"/>
                <a:cs typeface="+mj-cs"/>
                <a:sym typeface="Archer Bold LF"/>
              </a:rPr>
              <a:t>did not </a:t>
            </a:r>
            <a:r>
              <a:rPr lang="en-US" dirty="0">
                <a:latin typeface="+mj-lt"/>
                <a:ea typeface="+mj-ea"/>
                <a:cs typeface="+mj-cs"/>
                <a:sym typeface="Archer Bold LF"/>
              </a:rPr>
              <a:t>say to him that he was not to die, but, </a:t>
            </a:r>
            <a:r>
              <a:rPr lang="en-US" dirty="0" smtClean="0">
                <a:latin typeface="+mj-lt"/>
                <a:ea typeface="+mj-ea"/>
                <a:cs typeface="+mj-cs"/>
                <a:sym typeface="Archer Bold LF"/>
              </a:rPr>
              <a:t>‘If </a:t>
            </a:r>
            <a:r>
              <a:rPr lang="en-US" dirty="0">
                <a:latin typeface="+mj-lt"/>
                <a:ea typeface="+mj-ea"/>
                <a:cs typeface="+mj-cs"/>
                <a:sym typeface="Archer Bold LF"/>
              </a:rPr>
              <a:t>it is my will that </a:t>
            </a:r>
            <a:r>
              <a:rPr lang="en-US" dirty="0" smtClean="0">
                <a:latin typeface="+mj-lt"/>
                <a:ea typeface="+mj-ea"/>
                <a:cs typeface="+mj-cs"/>
                <a:sym typeface="Archer Bold LF"/>
              </a:rPr>
              <a:t>he remain </a:t>
            </a:r>
            <a:r>
              <a:rPr lang="en-US" dirty="0">
                <a:latin typeface="+mj-lt"/>
                <a:ea typeface="+mj-ea"/>
                <a:cs typeface="+mj-cs"/>
                <a:sym typeface="Archer Bold LF"/>
              </a:rPr>
              <a:t>until I come, what is that to you</a:t>
            </a:r>
            <a:r>
              <a:rPr lang="en-US" dirty="0" smtClean="0">
                <a:latin typeface="+mj-lt"/>
                <a:ea typeface="+mj-ea"/>
                <a:cs typeface="+mj-cs"/>
                <a:sym typeface="Archer Bold LF"/>
              </a:rPr>
              <a:t>?’” </a:t>
            </a:r>
            <a:r>
              <a:rPr lang="en-US" dirty="0">
                <a:latin typeface="+mj-lt"/>
                <a:ea typeface="+mj-ea"/>
                <a:cs typeface="+mj-cs"/>
                <a:sym typeface="Archer Bold LF"/>
              </a:rPr>
              <a:t>(John 21:21–23</a:t>
            </a:r>
            <a:r>
              <a:rPr lang="en-US" dirty="0" smtClean="0">
                <a:latin typeface="+mj-lt"/>
                <a:ea typeface="+mj-ea"/>
                <a:cs typeface="+mj-cs"/>
                <a:sym typeface="Archer Bold LF"/>
              </a:rPr>
              <a:t>).</a:t>
            </a:r>
          </a:p>
        </p:txBody>
      </p:sp>
    </p:spTree>
    <p:extLst>
      <p:ext uri="{BB962C8B-B14F-4D97-AF65-F5344CB8AC3E}">
        <p14:creationId xmlns:p14="http://schemas.microsoft.com/office/powerpoint/2010/main" val="124470936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What’s the difference between my faith and the faith?"/>
          <p:cNvSpPr>
            <a:spLocks noGrp="1"/>
          </p:cNvSpPr>
          <p:nvPr>
            <p:ph type="title"/>
          </p:nvPr>
        </p:nvSpPr>
        <p:spPr>
          <a:prstGeom prst="rect">
            <a:avLst/>
          </a:prstGeom>
        </p:spPr>
        <p:txBody>
          <a:bodyPr/>
          <a:lstStyle/>
          <a:p>
            <a:pPr defTabSz="461518">
              <a:defRPr sz="6320"/>
            </a:pPr>
            <a:r>
              <a:rPr lang="en-US" dirty="0" smtClean="0"/>
              <a:t>Words Matter</a:t>
            </a:r>
            <a:endParaRPr dirty="0"/>
          </a:p>
        </p:txBody>
      </p:sp>
      <p:sp>
        <p:nvSpPr>
          <p:cNvPr id="135" name="Jude 3 Dear friends, although I was very eager to write to you about the salvation we share, I felt compelled to write and urge you to contend for the faith that was once for all entrusted to God’s holy people. (NIV®)"/>
          <p:cNvSpPr>
            <a:spLocks noGrp="1"/>
          </p:cNvSpPr>
          <p:nvPr>
            <p:ph type="body" idx="1"/>
          </p:nvPr>
        </p:nvSpPr>
        <p:spPr>
          <a:prstGeom prst="rect">
            <a:avLst/>
          </a:prstGeom>
        </p:spPr>
        <p:txBody>
          <a:bodyPr>
            <a:normAutofit/>
          </a:bodyPr>
          <a:lstStyle/>
          <a:p>
            <a:pPr marL="0" indent="0">
              <a:buClrTx/>
              <a:buSzTx/>
              <a:buNone/>
              <a:defRPr sz="3600"/>
            </a:pPr>
            <a:r>
              <a:rPr lang="en-US" dirty="0" smtClean="0">
                <a:latin typeface="+mj-lt"/>
                <a:ea typeface="+mj-ea"/>
                <a:cs typeface="+mj-cs"/>
                <a:sym typeface="Archer Bold LF"/>
              </a:rPr>
              <a:t>“Do </a:t>
            </a:r>
            <a:r>
              <a:rPr lang="en-US" dirty="0">
                <a:latin typeface="+mj-lt"/>
                <a:ea typeface="+mj-ea"/>
                <a:cs typeface="+mj-cs"/>
                <a:sym typeface="Archer Bold LF"/>
              </a:rPr>
              <a:t>not think that I have come to abolish the Law or the Prophets; </a:t>
            </a:r>
            <a:r>
              <a:rPr lang="en-US" dirty="0" smtClean="0">
                <a:latin typeface="+mj-lt"/>
                <a:ea typeface="+mj-ea"/>
                <a:cs typeface="+mj-cs"/>
                <a:sym typeface="Archer Bold LF"/>
              </a:rPr>
              <a:t>I have </a:t>
            </a:r>
            <a:r>
              <a:rPr lang="en-US" dirty="0">
                <a:latin typeface="+mj-lt"/>
                <a:ea typeface="+mj-ea"/>
                <a:cs typeface="+mj-cs"/>
                <a:sym typeface="Archer Bold LF"/>
              </a:rPr>
              <a:t>not come to abolish them but to fulfill them. For truly, I say </a:t>
            </a:r>
            <a:r>
              <a:rPr lang="en-US" dirty="0" smtClean="0">
                <a:latin typeface="+mj-lt"/>
                <a:ea typeface="+mj-ea"/>
                <a:cs typeface="+mj-cs"/>
                <a:sym typeface="Archer Bold LF"/>
              </a:rPr>
              <a:t>to you</a:t>
            </a:r>
            <a:r>
              <a:rPr lang="en-US" dirty="0">
                <a:latin typeface="+mj-lt"/>
                <a:ea typeface="+mj-ea"/>
                <a:cs typeface="+mj-cs"/>
                <a:sym typeface="Archer Bold LF"/>
              </a:rPr>
              <a:t>, until heaven and earth pass away, not an iota, not a dot, </a:t>
            </a:r>
            <a:r>
              <a:rPr lang="en-US" dirty="0" smtClean="0">
                <a:latin typeface="+mj-lt"/>
                <a:ea typeface="+mj-ea"/>
                <a:cs typeface="+mj-cs"/>
                <a:sym typeface="Archer Bold LF"/>
              </a:rPr>
              <a:t>will pass </a:t>
            </a:r>
            <a:r>
              <a:rPr lang="en-US" dirty="0">
                <a:latin typeface="+mj-lt"/>
                <a:ea typeface="+mj-ea"/>
                <a:cs typeface="+mj-cs"/>
                <a:sym typeface="Archer Bold LF"/>
              </a:rPr>
              <a:t>from the Law until all is </a:t>
            </a:r>
            <a:r>
              <a:rPr lang="en-US" dirty="0" smtClean="0">
                <a:latin typeface="+mj-lt"/>
                <a:ea typeface="+mj-ea"/>
                <a:cs typeface="+mj-cs"/>
                <a:sym typeface="Archer Bold LF"/>
              </a:rPr>
              <a:t>accomplished” (Matt. 5:17–18).</a:t>
            </a:r>
          </a:p>
        </p:txBody>
      </p:sp>
    </p:spTree>
    <p:extLst>
      <p:ext uri="{BB962C8B-B14F-4D97-AF65-F5344CB8AC3E}">
        <p14:creationId xmlns:p14="http://schemas.microsoft.com/office/powerpoint/2010/main" val="148549514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What’s the difference between my faith and the faith?"/>
          <p:cNvSpPr>
            <a:spLocks noGrp="1"/>
          </p:cNvSpPr>
          <p:nvPr>
            <p:ph type="title"/>
          </p:nvPr>
        </p:nvSpPr>
        <p:spPr>
          <a:prstGeom prst="rect">
            <a:avLst/>
          </a:prstGeom>
        </p:spPr>
        <p:txBody>
          <a:bodyPr/>
          <a:lstStyle/>
          <a:p>
            <a:pPr defTabSz="461518">
              <a:defRPr sz="6320"/>
            </a:pPr>
            <a:r>
              <a:rPr lang="en-US" dirty="0" smtClean="0"/>
              <a:t>Words Matter</a:t>
            </a:r>
            <a:endParaRPr dirty="0"/>
          </a:p>
        </p:txBody>
      </p:sp>
      <p:sp>
        <p:nvSpPr>
          <p:cNvPr id="135" name="Jude 3 Dear friends, although I was very eager to write to you about the salvation we share, I felt compelled to write and urge you to contend for the faith that was once for all entrusted to God’s holy people. (NIV®)"/>
          <p:cNvSpPr>
            <a:spLocks noGrp="1"/>
          </p:cNvSpPr>
          <p:nvPr>
            <p:ph type="body" idx="1"/>
          </p:nvPr>
        </p:nvSpPr>
        <p:spPr>
          <a:prstGeom prst="rect">
            <a:avLst/>
          </a:prstGeom>
        </p:spPr>
        <p:txBody>
          <a:bodyPr>
            <a:normAutofit/>
          </a:bodyPr>
          <a:lstStyle/>
          <a:p>
            <a:pPr marL="0" indent="0">
              <a:buClrTx/>
              <a:buSzTx/>
              <a:buNone/>
              <a:defRPr sz="3600"/>
            </a:pPr>
            <a:r>
              <a:rPr lang="en-US" dirty="0" smtClean="0">
                <a:latin typeface="+mj-lt"/>
                <a:ea typeface="+mj-ea"/>
                <a:cs typeface="+mj-cs"/>
                <a:sym typeface="Archer Bold LF"/>
              </a:rPr>
              <a:t>“There </a:t>
            </a:r>
            <a:r>
              <a:rPr lang="en-US" dirty="0">
                <a:latin typeface="+mj-lt"/>
                <a:ea typeface="+mj-ea"/>
                <a:cs typeface="+mj-cs"/>
                <a:sym typeface="Archer Bold LF"/>
              </a:rPr>
              <a:t>are some things in [Paul’s letters] that are hard to </a:t>
            </a:r>
            <a:r>
              <a:rPr lang="en-US" dirty="0" smtClean="0">
                <a:latin typeface="+mj-lt"/>
                <a:ea typeface="+mj-ea"/>
                <a:cs typeface="+mj-cs"/>
                <a:sym typeface="Archer Bold LF"/>
              </a:rPr>
              <a:t>understand, which </a:t>
            </a:r>
            <a:r>
              <a:rPr lang="en-US" dirty="0">
                <a:latin typeface="+mj-lt"/>
                <a:ea typeface="+mj-ea"/>
                <a:cs typeface="+mj-cs"/>
                <a:sym typeface="Archer Bold LF"/>
              </a:rPr>
              <a:t>the ignorant and unstable twist to their own destruction, </a:t>
            </a:r>
            <a:r>
              <a:rPr lang="en-US" dirty="0" smtClean="0">
                <a:latin typeface="+mj-lt"/>
                <a:ea typeface="+mj-ea"/>
                <a:cs typeface="+mj-cs"/>
                <a:sym typeface="Archer Bold LF"/>
              </a:rPr>
              <a:t>as they </a:t>
            </a:r>
            <a:r>
              <a:rPr lang="en-US" dirty="0">
                <a:latin typeface="+mj-lt"/>
                <a:ea typeface="+mj-ea"/>
                <a:cs typeface="+mj-cs"/>
                <a:sym typeface="Archer Bold LF"/>
              </a:rPr>
              <a:t>do the other Scriptures. You therefore, beloved, knowing </a:t>
            </a:r>
            <a:r>
              <a:rPr lang="en-US" dirty="0" smtClean="0">
                <a:latin typeface="+mj-lt"/>
                <a:ea typeface="+mj-ea"/>
                <a:cs typeface="+mj-cs"/>
                <a:sym typeface="Archer Bold LF"/>
              </a:rPr>
              <a:t>this beforehand</a:t>
            </a:r>
            <a:r>
              <a:rPr lang="en-US" dirty="0">
                <a:latin typeface="+mj-lt"/>
                <a:ea typeface="+mj-ea"/>
                <a:cs typeface="+mj-cs"/>
                <a:sym typeface="Archer Bold LF"/>
              </a:rPr>
              <a:t>, take care that you are not carried away with the </a:t>
            </a:r>
            <a:r>
              <a:rPr lang="en-US" dirty="0" smtClean="0">
                <a:latin typeface="+mj-lt"/>
                <a:ea typeface="+mj-ea"/>
                <a:cs typeface="+mj-cs"/>
                <a:sym typeface="Archer Bold LF"/>
              </a:rPr>
              <a:t>error of </a:t>
            </a:r>
            <a:r>
              <a:rPr lang="en-US" dirty="0">
                <a:latin typeface="+mj-lt"/>
                <a:ea typeface="+mj-ea"/>
                <a:cs typeface="+mj-cs"/>
                <a:sym typeface="Archer Bold LF"/>
              </a:rPr>
              <a:t>lawless people and lose your own </a:t>
            </a:r>
            <a:r>
              <a:rPr lang="en-US" dirty="0" smtClean="0">
                <a:latin typeface="+mj-lt"/>
                <a:ea typeface="+mj-ea"/>
                <a:cs typeface="+mj-cs"/>
                <a:sym typeface="Archer Bold LF"/>
              </a:rPr>
              <a:t>stability” </a:t>
            </a:r>
            <a:r>
              <a:rPr lang="en-US" dirty="0">
                <a:latin typeface="+mj-lt"/>
                <a:ea typeface="+mj-ea"/>
                <a:cs typeface="+mj-cs"/>
                <a:sym typeface="Archer Bold LF"/>
              </a:rPr>
              <a:t>(2 Pet. 3:16–17</a:t>
            </a:r>
            <a:r>
              <a:rPr lang="en-US" dirty="0" smtClean="0">
                <a:latin typeface="+mj-lt"/>
                <a:ea typeface="+mj-ea"/>
                <a:cs typeface="+mj-cs"/>
                <a:sym typeface="Archer Bold LF"/>
              </a:rPr>
              <a:t>).</a:t>
            </a:r>
          </a:p>
        </p:txBody>
      </p:sp>
    </p:spTree>
    <p:extLst>
      <p:ext uri="{BB962C8B-B14F-4D97-AF65-F5344CB8AC3E}">
        <p14:creationId xmlns:p14="http://schemas.microsoft.com/office/powerpoint/2010/main" val="213860611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What’s the difference between my faith and the faith?"/>
          <p:cNvSpPr>
            <a:spLocks noGrp="1"/>
          </p:cNvSpPr>
          <p:nvPr>
            <p:ph type="title"/>
          </p:nvPr>
        </p:nvSpPr>
        <p:spPr>
          <a:prstGeom prst="rect">
            <a:avLst/>
          </a:prstGeom>
        </p:spPr>
        <p:txBody>
          <a:bodyPr/>
          <a:lstStyle/>
          <a:p>
            <a:pPr defTabSz="461518">
              <a:defRPr sz="6320"/>
            </a:pPr>
            <a:r>
              <a:rPr lang="en-US" dirty="0" smtClean="0"/>
              <a:t>Words Matter</a:t>
            </a:r>
            <a:endParaRPr dirty="0"/>
          </a:p>
        </p:txBody>
      </p:sp>
      <p:sp>
        <p:nvSpPr>
          <p:cNvPr id="135" name="Jude 3 Dear friends, although I was very eager to write to you about the salvation we share, I felt compelled to write and urge you to contend for the faith that was once for all entrusted to God’s holy people. (NIV®)"/>
          <p:cNvSpPr>
            <a:spLocks noGrp="1"/>
          </p:cNvSpPr>
          <p:nvPr>
            <p:ph type="body" idx="1"/>
          </p:nvPr>
        </p:nvSpPr>
        <p:spPr>
          <a:prstGeom prst="rect">
            <a:avLst/>
          </a:prstGeom>
        </p:spPr>
        <p:txBody>
          <a:bodyPr>
            <a:normAutofit lnSpcReduction="10000"/>
          </a:bodyPr>
          <a:lstStyle/>
          <a:p>
            <a:pPr marL="0" indent="0">
              <a:buClrTx/>
              <a:buSzTx/>
              <a:buNone/>
              <a:defRPr sz="3600"/>
            </a:pPr>
            <a:r>
              <a:rPr lang="en-US" dirty="0" smtClean="0">
                <a:latin typeface="+mj-lt"/>
                <a:ea typeface="+mj-ea"/>
                <a:cs typeface="+mj-cs"/>
                <a:sym typeface="Archer Bold LF"/>
              </a:rPr>
              <a:t>“I</a:t>
            </a:r>
            <a:r>
              <a:rPr lang="en-US" dirty="0">
                <a:latin typeface="+mj-lt"/>
                <a:ea typeface="+mj-ea"/>
                <a:cs typeface="+mj-cs"/>
                <a:sym typeface="Archer Bold LF"/>
              </a:rPr>
              <a:t>, Paul, write this greeting with my own hand. This is the sign of </a:t>
            </a:r>
            <a:r>
              <a:rPr lang="en-US" dirty="0" smtClean="0">
                <a:latin typeface="+mj-lt"/>
                <a:ea typeface="+mj-ea"/>
                <a:cs typeface="+mj-cs"/>
                <a:sym typeface="Archer Bold LF"/>
              </a:rPr>
              <a:t>genuineness in </a:t>
            </a:r>
            <a:r>
              <a:rPr lang="en-US" dirty="0">
                <a:latin typeface="+mj-lt"/>
                <a:ea typeface="+mj-ea"/>
                <a:cs typeface="+mj-cs"/>
                <a:sym typeface="Archer Bold LF"/>
              </a:rPr>
              <a:t>every letter of mine; it is the way I </a:t>
            </a:r>
            <a:r>
              <a:rPr lang="en-US" dirty="0" smtClean="0">
                <a:latin typeface="+mj-lt"/>
                <a:ea typeface="+mj-ea"/>
                <a:cs typeface="+mj-cs"/>
                <a:sym typeface="Archer Bold LF"/>
              </a:rPr>
              <a:t>write” </a:t>
            </a:r>
            <a:r>
              <a:rPr lang="en-US" dirty="0">
                <a:latin typeface="+mj-lt"/>
                <a:ea typeface="+mj-ea"/>
                <a:cs typeface="+mj-cs"/>
                <a:sym typeface="Archer Bold LF"/>
              </a:rPr>
              <a:t>(2 Thess. 3:17</a:t>
            </a:r>
            <a:r>
              <a:rPr lang="en-US" dirty="0" smtClean="0">
                <a:latin typeface="+mj-lt"/>
                <a:ea typeface="+mj-ea"/>
                <a:cs typeface="+mj-cs"/>
                <a:sym typeface="Archer Bold LF"/>
              </a:rPr>
              <a:t>).</a:t>
            </a:r>
            <a:endParaRPr lang="en-US" dirty="0">
              <a:latin typeface="+mj-lt"/>
              <a:ea typeface="+mj-ea"/>
              <a:cs typeface="+mj-cs"/>
              <a:sym typeface="Archer Bold LF"/>
            </a:endParaRPr>
          </a:p>
          <a:p>
            <a:pPr marL="0" indent="0">
              <a:buClrTx/>
              <a:buSzTx/>
              <a:buNone/>
              <a:defRPr sz="3600"/>
            </a:pPr>
            <a:r>
              <a:rPr lang="en-US" dirty="0" smtClean="0">
                <a:latin typeface="+mj-lt"/>
                <a:ea typeface="+mj-ea"/>
                <a:cs typeface="+mj-cs"/>
                <a:sym typeface="Archer Bold LF"/>
              </a:rPr>
              <a:t>“I</a:t>
            </a:r>
            <a:r>
              <a:rPr lang="en-US" dirty="0">
                <a:latin typeface="+mj-lt"/>
                <a:ea typeface="+mj-ea"/>
                <a:cs typeface="+mj-cs"/>
                <a:sym typeface="Archer Bold LF"/>
              </a:rPr>
              <a:t>, Paul, write this greeting with my own </a:t>
            </a:r>
            <a:r>
              <a:rPr lang="en-US" dirty="0" smtClean="0">
                <a:latin typeface="+mj-lt"/>
                <a:ea typeface="+mj-ea"/>
                <a:cs typeface="+mj-cs"/>
                <a:sym typeface="Archer Bold LF"/>
              </a:rPr>
              <a:t>hand” </a:t>
            </a:r>
            <a:r>
              <a:rPr lang="en-US" dirty="0">
                <a:latin typeface="+mj-lt"/>
                <a:ea typeface="+mj-ea"/>
                <a:cs typeface="+mj-cs"/>
                <a:sym typeface="Archer Bold LF"/>
              </a:rPr>
              <a:t>(1 Cor. </a:t>
            </a:r>
            <a:r>
              <a:rPr lang="en-US" dirty="0" smtClean="0">
                <a:latin typeface="+mj-lt"/>
                <a:ea typeface="+mj-ea"/>
                <a:cs typeface="+mj-cs"/>
                <a:sym typeface="Archer Bold LF"/>
              </a:rPr>
              <a:t>16:21 &amp; Col</a:t>
            </a:r>
            <a:r>
              <a:rPr lang="en-US" dirty="0">
                <a:latin typeface="+mj-lt"/>
                <a:ea typeface="+mj-ea"/>
                <a:cs typeface="+mj-cs"/>
                <a:sym typeface="Archer Bold LF"/>
              </a:rPr>
              <a:t>. 4:18</a:t>
            </a:r>
            <a:r>
              <a:rPr lang="en-US" dirty="0" smtClean="0">
                <a:latin typeface="+mj-lt"/>
                <a:ea typeface="+mj-ea"/>
                <a:cs typeface="+mj-cs"/>
                <a:sym typeface="Archer Bold LF"/>
              </a:rPr>
              <a:t>).</a:t>
            </a:r>
            <a:endParaRPr lang="en-US" dirty="0">
              <a:latin typeface="+mj-lt"/>
              <a:ea typeface="+mj-ea"/>
              <a:cs typeface="+mj-cs"/>
              <a:sym typeface="Archer Bold LF"/>
            </a:endParaRPr>
          </a:p>
          <a:p>
            <a:pPr marL="0" indent="0">
              <a:buClrTx/>
              <a:buSzTx/>
              <a:buNone/>
              <a:defRPr sz="3600"/>
            </a:pPr>
            <a:r>
              <a:rPr lang="en-US" dirty="0" smtClean="0">
                <a:latin typeface="+mj-lt"/>
                <a:ea typeface="+mj-ea"/>
                <a:cs typeface="+mj-cs"/>
                <a:sym typeface="Archer Bold LF"/>
              </a:rPr>
              <a:t>“See </a:t>
            </a:r>
            <a:r>
              <a:rPr lang="en-US" dirty="0">
                <a:latin typeface="+mj-lt"/>
                <a:ea typeface="+mj-ea"/>
                <a:cs typeface="+mj-cs"/>
                <a:sym typeface="Archer Bold LF"/>
              </a:rPr>
              <a:t>with what large letters I am writing to you with my own </a:t>
            </a:r>
            <a:r>
              <a:rPr lang="en-US" dirty="0" smtClean="0">
                <a:latin typeface="+mj-lt"/>
                <a:ea typeface="+mj-ea"/>
                <a:cs typeface="+mj-cs"/>
                <a:sym typeface="Archer Bold LF"/>
              </a:rPr>
              <a:t>hand” (</a:t>
            </a:r>
            <a:r>
              <a:rPr lang="en-US" dirty="0">
                <a:latin typeface="+mj-lt"/>
                <a:ea typeface="+mj-ea"/>
                <a:cs typeface="+mj-cs"/>
                <a:sym typeface="Archer Bold LF"/>
              </a:rPr>
              <a:t>Gal. 6:11</a:t>
            </a:r>
            <a:r>
              <a:rPr lang="en-US" dirty="0" smtClean="0">
                <a:latin typeface="+mj-lt"/>
                <a:ea typeface="+mj-ea"/>
                <a:cs typeface="+mj-cs"/>
                <a:sym typeface="Archer Bold LF"/>
              </a:rPr>
              <a:t>).</a:t>
            </a:r>
            <a:endParaRPr lang="en-US" dirty="0">
              <a:latin typeface="+mj-lt"/>
              <a:ea typeface="+mj-ea"/>
              <a:cs typeface="+mj-cs"/>
              <a:sym typeface="Archer Bold LF"/>
            </a:endParaRPr>
          </a:p>
          <a:p>
            <a:pPr marL="0" indent="0">
              <a:buClrTx/>
              <a:buSzTx/>
              <a:buNone/>
              <a:defRPr sz="3600"/>
            </a:pPr>
            <a:r>
              <a:rPr lang="en-US" dirty="0" smtClean="0">
                <a:latin typeface="+mj-lt"/>
                <a:ea typeface="+mj-ea"/>
                <a:cs typeface="+mj-cs"/>
                <a:sym typeface="Archer Bold LF"/>
              </a:rPr>
              <a:t>“I</a:t>
            </a:r>
            <a:r>
              <a:rPr lang="en-US" dirty="0">
                <a:latin typeface="+mj-lt"/>
                <a:ea typeface="+mj-ea"/>
                <a:cs typeface="+mj-cs"/>
                <a:sym typeface="Archer Bold LF"/>
              </a:rPr>
              <a:t>, Paul, write this with my own </a:t>
            </a:r>
            <a:r>
              <a:rPr lang="en-US" dirty="0" smtClean="0">
                <a:latin typeface="+mj-lt"/>
                <a:ea typeface="+mj-ea"/>
                <a:cs typeface="+mj-cs"/>
                <a:sym typeface="Archer Bold LF"/>
              </a:rPr>
              <a:t>hand” </a:t>
            </a:r>
            <a:r>
              <a:rPr lang="en-US" dirty="0">
                <a:latin typeface="+mj-lt"/>
                <a:ea typeface="+mj-ea"/>
                <a:cs typeface="+mj-cs"/>
                <a:sym typeface="Archer Bold LF"/>
              </a:rPr>
              <a:t>(Philem. 19</a:t>
            </a:r>
            <a:r>
              <a:rPr lang="en-US" dirty="0" smtClean="0">
                <a:latin typeface="+mj-lt"/>
                <a:ea typeface="+mj-ea"/>
                <a:cs typeface="+mj-cs"/>
                <a:sym typeface="Archer Bold LF"/>
              </a:rPr>
              <a:t>).</a:t>
            </a:r>
          </a:p>
        </p:txBody>
      </p:sp>
    </p:spTree>
    <p:extLst>
      <p:ext uri="{BB962C8B-B14F-4D97-AF65-F5344CB8AC3E}">
        <p14:creationId xmlns:p14="http://schemas.microsoft.com/office/powerpoint/2010/main" val="413621549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What’s the difference between my faith and the faith?"/>
          <p:cNvSpPr>
            <a:spLocks noGrp="1"/>
          </p:cNvSpPr>
          <p:nvPr>
            <p:ph type="title"/>
          </p:nvPr>
        </p:nvSpPr>
        <p:spPr>
          <a:prstGeom prst="rect">
            <a:avLst/>
          </a:prstGeom>
        </p:spPr>
        <p:txBody>
          <a:bodyPr/>
          <a:lstStyle/>
          <a:p>
            <a:pPr defTabSz="461518">
              <a:defRPr sz="6320"/>
            </a:pPr>
            <a:r>
              <a:rPr lang="en-US" dirty="0" smtClean="0"/>
              <a:t>Free From Error</a:t>
            </a:r>
            <a:endParaRPr dirty="0"/>
          </a:p>
        </p:txBody>
      </p:sp>
      <p:sp>
        <p:nvSpPr>
          <p:cNvPr id="135" name="Jude 3 Dear friends, although I was very eager to write to you about the salvation we share, I felt compelled to write and urge you to contend for the faith that was once for all entrusted to God’s holy people. (NIV®)"/>
          <p:cNvSpPr>
            <a:spLocks noGrp="1"/>
          </p:cNvSpPr>
          <p:nvPr>
            <p:ph type="body" idx="1"/>
          </p:nvPr>
        </p:nvSpPr>
        <p:spPr>
          <a:prstGeom prst="rect">
            <a:avLst/>
          </a:prstGeom>
        </p:spPr>
        <p:txBody>
          <a:bodyPr>
            <a:normAutofit/>
          </a:bodyPr>
          <a:lstStyle/>
          <a:p>
            <a:pPr marL="0" indent="0">
              <a:buClrTx/>
              <a:buSzTx/>
              <a:buNone/>
              <a:defRPr sz="3600"/>
            </a:pPr>
            <a:r>
              <a:rPr lang="en-US" dirty="0" smtClean="0">
                <a:latin typeface="+mj-lt"/>
                <a:ea typeface="+mj-ea"/>
                <a:cs typeface="+mj-cs"/>
                <a:sym typeface="Archer Bold LF"/>
              </a:rPr>
              <a:t>We have 5801 Greek Manuscripts of the NT.</a:t>
            </a:r>
          </a:p>
          <a:p>
            <a:pPr marL="0" indent="0">
              <a:buClrTx/>
              <a:buSzTx/>
              <a:buNone/>
              <a:defRPr sz="3600"/>
            </a:pPr>
            <a:r>
              <a:rPr lang="en-US" dirty="0">
                <a:latin typeface="+mj-lt"/>
                <a:ea typeface="+mj-ea"/>
                <a:cs typeface="+mj-cs"/>
                <a:sym typeface="Archer Bold LF"/>
              </a:rPr>
              <a:t>O</a:t>
            </a:r>
            <a:r>
              <a:rPr lang="en-US" dirty="0" smtClean="0">
                <a:latin typeface="+mj-lt"/>
                <a:ea typeface="+mj-ea"/>
                <a:cs typeface="+mj-cs"/>
                <a:sym typeface="Archer Bold LF"/>
              </a:rPr>
              <a:t>ldest partial manuscript ~ AD 130</a:t>
            </a:r>
          </a:p>
          <a:p>
            <a:pPr marL="0" indent="0">
              <a:buClrTx/>
              <a:buSzTx/>
              <a:buNone/>
              <a:defRPr sz="3600"/>
            </a:pPr>
            <a:r>
              <a:rPr lang="en-US" dirty="0" smtClean="0">
                <a:latin typeface="+mj-lt"/>
                <a:ea typeface="+mj-ea"/>
                <a:cs typeface="+mj-cs"/>
                <a:sym typeface="Archer Bold LF"/>
              </a:rPr>
              <a:t>Oldest complete manuscript ~ </a:t>
            </a:r>
            <a:r>
              <a:rPr lang="en-US" dirty="0">
                <a:latin typeface="+mj-lt"/>
                <a:ea typeface="+mj-ea"/>
                <a:cs typeface="+mj-cs"/>
                <a:sym typeface="Archer Bold LF"/>
              </a:rPr>
              <a:t>AD 350</a:t>
            </a:r>
            <a:r>
              <a:rPr lang="en-US" dirty="0" smtClean="0">
                <a:latin typeface="+mj-lt"/>
                <a:ea typeface="+mj-ea"/>
                <a:cs typeface="+mj-cs"/>
                <a:sym typeface="Archer Bold LF"/>
              </a:rPr>
              <a:t>.</a:t>
            </a:r>
          </a:p>
          <a:p>
            <a:pPr marL="0" indent="0">
              <a:buClrTx/>
              <a:buSzTx/>
              <a:buNone/>
              <a:defRPr sz="3600"/>
            </a:pPr>
            <a:r>
              <a:rPr lang="en-US" dirty="0" smtClean="0">
                <a:latin typeface="+mj-lt"/>
                <a:ea typeface="+mj-ea"/>
                <a:cs typeface="+mj-cs"/>
                <a:sym typeface="Archer Bold LF"/>
              </a:rPr>
              <a:t>The average work of classic literature has 500 years between the original and the oldest manuscript and has between 2 and 20 copies.</a:t>
            </a:r>
          </a:p>
        </p:txBody>
      </p:sp>
    </p:spTree>
    <p:extLst>
      <p:ext uri="{BB962C8B-B14F-4D97-AF65-F5344CB8AC3E}">
        <p14:creationId xmlns:p14="http://schemas.microsoft.com/office/powerpoint/2010/main" val="97283310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What’s the difference between my faith and the faith?"/>
          <p:cNvSpPr>
            <a:spLocks noGrp="1"/>
          </p:cNvSpPr>
          <p:nvPr>
            <p:ph type="title"/>
          </p:nvPr>
        </p:nvSpPr>
        <p:spPr>
          <a:prstGeom prst="rect">
            <a:avLst/>
          </a:prstGeom>
        </p:spPr>
        <p:txBody>
          <a:bodyPr/>
          <a:lstStyle/>
          <a:p>
            <a:pPr defTabSz="461518">
              <a:defRPr sz="6320"/>
            </a:pPr>
            <a:r>
              <a:rPr lang="en-US" dirty="0" smtClean="0"/>
              <a:t>Free From Error</a:t>
            </a:r>
            <a:endParaRPr dirty="0"/>
          </a:p>
        </p:txBody>
      </p:sp>
      <p:sp>
        <p:nvSpPr>
          <p:cNvPr id="135" name="Jude 3 Dear friends, although I was very eager to write to you about the salvation we share, I felt compelled to write and urge you to contend for the faith that was once for all entrusted to God’s holy people. (NIV®)"/>
          <p:cNvSpPr>
            <a:spLocks noGrp="1"/>
          </p:cNvSpPr>
          <p:nvPr>
            <p:ph type="body" idx="1"/>
          </p:nvPr>
        </p:nvSpPr>
        <p:spPr>
          <a:prstGeom prst="rect">
            <a:avLst/>
          </a:prstGeom>
        </p:spPr>
        <p:txBody>
          <a:bodyPr>
            <a:normAutofit/>
          </a:bodyPr>
          <a:lstStyle/>
          <a:p>
            <a:pPr marL="0" indent="0">
              <a:buClrTx/>
              <a:buSzTx/>
              <a:buNone/>
              <a:defRPr sz="3600"/>
            </a:pPr>
            <a:r>
              <a:rPr lang="en-US" dirty="0" smtClean="0">
                <a:latin typeface="+mj-lt"/>
                <a:ea typeface="+mj-ea"/>
                <a:cs typeface="+mj-cs"/>
                <a:sym typeface="Archer Bold LF"/>
              </a:rPr>
              <a:t>“Fortunately</a:t>
            </a:r>
            <a:r>
              <a:rPr lang="en-US" dirty="0">
                <a:latin typeface="+mj-lt"/>
                <a:ea typeface="+mj-ea"/>
                <a:cs typeface="+mj-cs"/>
                <a:sym typeface="Archer Bold LF"/>
              </a:rPr>
              <a:t>, if the great number of MSS [manuscripts] increases </a:t>
            </a:r>
            <a:r>
              <a:rPr lang="en-US" dirty="0" smtClean="0">
                <a:latin typeface="+mj-lt"/>
                <a:ea typeface="+mj-ea"/>
                <a:cs typeface="+mj-cs"/>
                <a:sym typeface="Archer Bold LF"/>
              </a:rPr>
              <a:t>the number </a:t>
            </a:r>
            <a:r>
              <a:rPr lang="en-US" dirty="0">
                <a:latin typeface="+mj-lt"/>
                <a:ea typeface="+mj-ea"/>
                <a:cs typeface="+mj-cs"/>
                <a:sym typeface="Archer Bold LF"/>
              </a:rPr>
              <a:t>of scribal errors, it increases proportionately the means </a:t>
            </a:r>
            <a:r>
              <a:rPr lang="en-US" dirty="0" smtClean="0">
                <a:latin typeface="+mj-lt"/>
                <a:ea typeface="+mj-ea"/>
                <a:cs typeface="+mj-cs"/>
                <a:sym typeface="Archer Bold LF"/>
              </a:rPr>
              <a:t>of correcting </a:t>
            </a:r>
            <a:r>
              <a:rPr lang="en-US" dirty="0">
                <a:latin typeface="+mj-lt"/>
                <a:ea typeface="+mj-ea"/>
                <a:cs typeface="+mj-cs"/>
                <a:sym typeface="Archer Bold LF"/>
              </a:rPr>
              <a:t>such errors, so that the margin of doubt left in the </a:t>
            </a:r>
            <a:r>
              <a:rPr lang="en-US" dirty="0" smtClean="0">
                <a:latin typeface="+mj-lt"/>
                <a:ea typeface="+mj-ea"/>
                <a:cs typeface="+mj-cs"/>
                <a:sym typeface="Archer Bold LF"/>
              </a:rPr>
              <a:t>process of </a:t>
            </a:r>
            <a:r>
              <a:rPr lang="en-US" dirty="0">
                <a:latin typeface="+mj-lt"/>
                <a:ea typeface="+mj-ea"/>
                <a:cs typeface="+mj-cs"/>
                <a:sym typeface="Archer Bold LF"/>
              </a:rPr>
              <a:t>recovering the exact original wording is not so large as might </a:t>
            </a:r>
            <a:r>
              <a:rPr lang="en-US" dirty="0" smtClean="0">
                <a:latin typeface="+mj-lt"/>
                <a:ea typeface="+mj-ea"/>
                <a:cs typeface="+mj-cs"/>
                <a:sym typeface="Archer Bold LF"/>
              </a:rPr>
              <a:t>be feared</a:t>
            </a:r>
            <a:r>
              <a:rPr lang="en-US" dirty="0">
                <a:latin typeface="+mj-lt"/>
                <a:ea typeface="+mj-ea"/>
                <a:cs typeface="+mj-cs"/>
                <a:sym typeface="Archer Bold LF"/>
              </a:rPr>
              <a:t>; it is in truth remarkably </a:t>
            </a:r>
            <a:r>
              <a:rPr lang="en-US" dirty="0" smtClean="0">
                <a:latin typeface="+mj-lt"/>
                <a:ea typeface="+mj-ea"/>
                <a:cs typeface="+mj-cs"/>
                <a:sym typeface="Archer Bold LF"/>
              </a:rPr>
              <a:t>small.” – F.F. Bruce</a:t>
            </a:r>
          </a:p>
        </p:txBody>
      </p:sp>
    </p:spTree>
    <p:extLst>
      <p:ext uri="{BB962C8B-B14F-4D97-AF65-F5344CB8AC3E}">
        <p14:creationId xmlns:p14="http://schemas.microsoft.com/office/powerpoint/2010/main" val="231081165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What’s the difference between my faith and the faith?"/>
          <p:cNvSpPr>
            <a:spLocks noGrp="1"/>
          </p:cNvSpPr>
          <p:nvPr>
            <p:ph type="title"/>
          </p:nvPr>
        </p:nvSpPr>
        <p:spPr>
          <a:prstGeom prst="rect">
            <a:avLst/>
          </a:prstGeom>
        </p:spPr>
        <p:txBody>
          <a:bodyPr/>
          <a:lstStyle/>
          <a:p>
            <a:pPr defTabSz="461518">
              <a:defRPr sz="6320"/>
            </a:pPr>
            <a:r>
              <a:rPr dirty="0"/>
              <a:t>What’s </a:t>
            </a:r>
            <a:r>
              <a:rPr lang="en-US" dirty="0" smtClean="0"/>
              <a:t>Cornerstones view of Scripture</a:t>
            </a:r>
            <a:r>
              <a:rPr dirty="0" smtClean="0"/>
              <a:t>?</a:t>
            </a:r>
            <a:endParaRPr dirty="0"/>
          </a:p>
        </p:txBody>
      </p:sp>
      <p:sp>
        <p:nvSpPr>
          <p:cNvPr id="135" name="Jude 3 Dear friends, although I was very eager to write to you about the salvation we share, I felt compelled to write and urge you to contend for the faith that was once for all entrusted to God’s holy people. (NIV®)"/>
          <p:cNvSpPr>
            <a:spLocks noGrp="1"/>
          </p:cNvSpPr>
          <p:nvPr>
            <p:ph type="body" idx="1"/>
          </p:nvPr>
        </p:nvSpPr>
        <p:spPr>
          <a:prstGeom prst="rect">
            <a:avLst/>
          </a:prstGeom>
        </p:spPr>
        <p:txBody>
          <a:bodyPr>
            <a:normAutofit/>
          </a:bodyPr>
          <a:lstStyle/>
          <a:p>
            <a:pPr marL="0" indent="0">
              <a:buClrTx/>
              <a:buSzTx/>
              <a:buNone/>
              <a:defRPr sz="3600"/>
            </a:pPr>
            <a:r>
              <a:rPr lang="en-US" dirty="0">
                <a:latin typeface="+mj-lt"/>
                <a:ea typeface="+mj-ea"/>
                <a:cs typeface="+mj-cs"/>
                <a:sym typeface="Archer Bold LF"/>
              </a:rPr>
              <a:t>I. The Scriptures</a:t>
            </a:r>
          </a:p>
          <a:p>
            <a:pPr marL="0" indent="0">
              <a:buClrTx/>
              <a:buSzTx/>
              <a:buNone/>
              <a:defRPr sz="3600"/>
            </a:pPr>
            <a:r>
              <a:rPr lang="en-US" dirty="0">
                <a:latin typeface="+mj-lt"/>
                <a:ea typeface="+mj-ea"/>
                <a:cs typeface="+mj-cs"/>
                <a:sym typeface="Archer Bold LF"/>
              </a:rPr>
              <a:t>1. We believe that the entirety of the Bible is the Word of God, free from error in the original words (inerrant), </a:t>
            </a:r>
            <a:r>
              <a:rPr lang="en-US" b="1" u="sng" dirty="0">
                <a:solidFill>
                  <a:srgbClr val="FF0000"/>
                </a:solidFill>
                <a:latin typeface="+mj-lt"/>
                <a:ea typeface="+mj-ea"/>
                <a:cs typeface="+mj-cs"/>
                <a:sym typeface="Archer Bold LF"/>
              </a:rPr>
              <a:t>authored under the inspiration of the Holy Spirit </a:t>
            </a:r>
            <a:r>
              <a:rPr lang="en-US" dirty="0">
                <a:latin typeface="+mj-lt"/>
                <a:ea typeface="+mj-ea"/>
                <a:cs typeface="+mj-cs"/>
                <a:sym typeface="Archer Bold LF"/>
              </a:rPr>
              <a:t>(God-breathed), fully authoritative in all matters it addresses, incapable of being wrong (infallible), and always accomplishing its purposes</a:t>
            </a:r>
            <a:r>
              <a:rPr lang="en-US" dirty="0" smtClean="0">
                <a:latin typeface="+mj-lt"/>
                <a:ea typeface="+mj-ea"/>
                <a:cs typeface="+mj-cs"/>
                <a:sym typeface="Archer Bold LF"/>
              </a:rPr>
              <a:t>.</a:t>
            </a:r>
            <a:endParaRPr lang="en-US" dirty="0">
              <a:latin typeface="+mj-lt"/>
              <a:ea typeface="+mj-ea"/>
              <a:cs typeface="+mj-cs"/>
              <a:sym typeface="Archer Bold LF"/>
            </a:endParaRPr>
          </a:p>
        </p:txBody>
      </p:sp>
    </p:spTree>
    <p:extLst>
      <p:ext uri="{BB962C8B-B14F-4D97-AF65-F5344CB8AC3E}">
        <p14:creationId xmlns:p14="http://schemas.microsoft.com/office/powerpoint/2010/main" val="1205438024"/>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What’s the difference between my faith and the faith?"/>
          <p:cNvSpPr>
            <a:spLocks noGrp="1"/>
          </p:cNvSpPr>
          <p:nvPr>
            <p:ph type="title"/>
          </p:nvPr>
        </p:nvSpPr>
        <p:spPr>
          <a:prstGeom prst="rect">
            <a:avLst/>
          </a:prstGeom>
        </p:spPr>
        <p:txBody>
          <a:bodyPr/>
          <a:lstStyle/>
          <a:p>
            <a:pPr defTabSz="461518">
              <a:defRPr sz="6320"/>
            </a:pPr>
            <a:r>
              <a:rPr lang="en-US" dirty="0" smtClean="0"/>
              <a:t>Authored Under the Inspiration of the Holy Spirit</a:t>
            </a:r>
            <a:endParaRPr dirty="0"/>
          </a:p>
        </p:txBody>
      </p:sp>
      <p:sp>
        <p:nvSpPr>
          <p:cNvPr id="135" name="Jude 3 Dear friends, although I was very eager to write to you about the salvation we share, I felt compelled to write and urge you to contend for the faith that was once for all entrusted to God’s holy people. (NIV®)"/>
          <p:cNvSpPr>
            <a:spLocks noGrp="1"/>
          </p:cNvSpPr>
          <p:nvPr>
            <p:ph type="body" idx="1"/>
          </p:nvPr>
        </p:nvSpPr>
        <p:spPr>
          <a:prstGeom prst="rect">
            <a:avLst/>
          </a:prstGeom>
        </p:spPr>
        <p:txBody>
          <a:bodyPr>
            <a:normAutofit/>
          </a:bodyPr>
          <a:lstStyle/>
          <a:p>
            <a:pPr marL="0" indent="0">
              <a:buClrTx/>
              <a:buSzTx/>
              <a:buNone/>
              <a:defRPr sz="3600"/>
            </a:pPr>
            <a:r>
              <a:rPr lang="en-US" dirty="0" smtClean="0">
                <a:latin typeface="+mj-lt"/>
                <a:ea typeface="+mj-ea"/>
                <a:cs typeface="+mj-cs"/>
                <a:sym typeface="Archer Bold LF"/>
              </a:rPr>
              <a:t>“This </a:t>
            </a:r>
            <a:r>
              <a:rPr lang="en-US" dirty="0">
                <a:latin typeface="+mj-lt"/>
                <a:ea typeface="+mj-ea"/>
                <a:cs typeface="+mj-cs"/>
                <a:sym typeface="Archer Bold LF"/>
              </a:rPr>
              <a:t>is what we speak, not in words taught us by human wisdom but in words taught by the Spirit, explaining spiritual realities with Spirit-taught </a:t>
            </a:r>
            <a:r>
              <a:rPr lang="en-US" dirty="0" smtClean="0">
                <a:latin typeface="+mj-lt"/>
                <a:ea typeface="+mj-ea"/>
                <a:cs typeface="+mj-cs"/>
                <a:sym typeface="Archer Bold LF"/>
              </a:rPr>
              <a:t>words” (1 Cor. 2:13).</a:t>
            </a:r>
          </a:p>
          <a:p>
            <a:pPr marL="0" indent="0">
              <a:buClrTx/>
              <a:buSzTx/>
              <a:buNone/>
              <a:defRPr sz="3600"/>
            </a:pPr>
            <a:r>
              <a:rPr lang="en-US" dirty="0" smtClean="0">
                <a:latin typeface="+mj-lt"/>
                <a:ea typeface="+mj-ea"/>
                <a:cs typeface="+mj-cs"/>
                <a:sym typeface="Archer Bold LF"/>
              </a:rPr>
              <a:t>“For </a:t>
            </a:r>
            <a:r>
              <a:rPr lang="en-US" dirty="0">
                <a:latin typeface="+mj-lt"/>
                <a:ea typeface="+mj-ea"/>
                <a:cs typeface="+mj-cs"/>
                <a:sym typeface="Archer Bold LF"/>
              </a:rPr>
              <a:t>prophecy never had its origin in the human will, but prophets, though human, spoke from God as they were carried along by the Holy </a:t>
            </a:r>
            <a:r>
              <a:rPr lang="en-US" dirty="0" smtClean="0">
                <a:latin typeface="+mj-lt"/>
                <a:ea typeface="+mj-ea"/>
                <a:cs typeface="+mj-cs"/>
                <a:sym typeface="Archer Bold LF"/>
              </a:rPr>
              <a:t>Spirit” (2 Pet. 1:21).</a:t>
            </a:r>
          </a:p>
        </p:txBody>
      </p:sp>
    </p:spTree>
    <p:extLst>
      <p:ext uri="{BB962C8B-B14F-4D97-AF65-F5344CB8AC3E}">
        <p14:creationId xmlns:p14="http://schemas.microsoft.com/office/powerpoint/2010/main" val="140935848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What’s the difference between my faith and the faith?"/>
          <p:cNvSpPr>
            <a:spLocks noGrp="1"/>
          </p:cNvSpPr>
          <p:nvPr>
            <p:ph type="title"/>
          </p:nvPr>
        </p:nvSpPr>
        <p:spPr>
          <a:prstGeom prst="rect">
            <a:avLst/>
          </a:prstGeom>
        </p:spPr>
        <p:txBody>
          <a:bodyPr/>
          <a:lstStyle/>
          <a:p>
            <a:pPr defTabSz="461518">
              <a:defRPr sz="6320"/>
            </a:pPr>
            <a:r>
              <a:rPr dirty="0"/>
              <a:t>What’s </a:t>
            </a:r>
            <a:r>
              <a:rPr lang="en-US" dirty="0" smtClean="0"/>
              <a:t>your view of Scripture</a:t>
            </a:r>
            <a:r>
              <a:rPr dirty="0" smtClean="0"/>
              <a:t>?</a:t>
            </a:r>
            <a:endParaRPr dirty="0"/>
          </a:p>
        </p:txBody>
      </p:sp>
      <p:sp>
        <p:nvSpPr>
          <p:cNvPr id="135" name="Jude 3 Dear friends, although I was very eager to write to you about the salvation we share, I felt compelled to write and urge you to contend for the faith that was once for all entrusted to God’s holy people. (NIV®)"/>
          <p:cNvSpPr>
            <a:spLocks noGrp="1"/>
          </p:cNvSpPr>
          <p:nvPr>
            <p:ph type="body" idx="1"/>
          </p:nvPr>
        </p:nvSpPr>
        <p:spPr>
          <a:prstGeom prst="rect">
            <a:avLst/>
          </a:prstGeom>
        </p:spPr>
        <p:txBody>
          <a:bodyPr/>
          <a:lstStyle/>
          <a:p>
            <a:pPr marL="0" indent="0">
              <a:buClrTx/>
              <a:buSzTx/>
              <a:buNone/>
              <a:defRPr sz="3600"/>
            </a:pPr>
            <a:r>
              <a:rPr lang="en-US" dirty="0">
                <a:latin typeface="+mj-lt"/>
                <a:ea typeface="+mj-ea"/>
                <a:cs typeface="+mj-cs"/>
                <a:sym typeface="Archer Bold LF"/>
              </a:rPr>
              <a:t>“The Bible is very easy to understand. But we Christians are a bunch of scheming swindlers. We pretend to be unable to understand it because we know very well that the minute we understand, we are obliged to act accordingly.” – </a:t>
            </a:r>
            <a:r>
              <a:rPr lang="en-US" dirty="0" err="1">
                <a:latin typeface="+mj-lt"/>
                <a:ea typeface="+mj-ea"/>
                <a:cs typeface="+mj-cs"/>
                <a:sym typeface="Archer Bold LF"/>
              </a:rPr>
              <a:t>Søren</a:t>
            </a:r>
            <a:r>
              <a:rPr lang="en-US" dirty="0">
                <a:latin typeface="+mj-lt"/>
                <a:ea typeface="+mj-ea"/>
                <a:cs typeface="+mj-cs"/>
                <a:sym typeface="Archer Bold LF"/>
              </a:rPr>
              <a:t> </a:t>
            </a:r>
            <a:r>
              <a:rPr lang="en-US" dirty="0" smtClean="0">
                <a:latin typeface="+mj-lt"/>
                <a:ea typeface="+mj-ea"/>
                <a:cs typeface="+mj-cs"/>
                <a:sym typeface="Archer Bold LF"/>
              </a:rPr>
              <a:t>Kierkegaard</a:t>
            </a:r>
            <a:endParaRPr sz="1800" dirty="0"/>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What’s the difference between my faith and the faith?"/>
          <p:cNvSpPr>
            <a:spLocks noGrp="1"/>
          </p:cNvSpPr>
          <p:nvPr>
            <p:ph type="title"/>
          </p:nvPr>
        </p:nvSpPr>
        <p:spPr>
          <a:prstGeom prst="rect">
            <a:avLst/>
          </a:prstGeom>
        </p:spPr>
        <p:txBody>
          <a:bodyPr/>
          <a:lstStyle/>
          <a:p>
            <a:pPr defTabSz="461518">
              <a:defRPr sz="6320"/>
            </a:pPr>
            <a:r>
              <a:rPr dirty="0"/>
              <a:t>What’s </a:t>
            </a:r>
            <a:r>
              <a:rPr lang="en-US" dirty="0" smtClean="0"/>
              <a:t>Cornerstones view of Scripture</a:t>
            </a:r>
            <a:r>
              <a:rPr dirty="0" smtClean="0"/>
              <a:t>?</a:t>
            </a:r>
            <a:endParaRPr dirty="0"/>
          </a:p>
        </p:txBody>
      </p:sp>
      <p:sp>
        <p:nvSpPr>
          <p:cNvPr id="135" name="Jude 3 Dear friends, although I was very eager to write to you about the salvation we share, I felt compelled to write and urge you to contend for the faith that was once for all entrusted to God’s holy people. (NIV®)"/>
          <p:cNvSpPr>
            <a:spLocks noGrp="1"/>
          </p:cNvSpPr>
          <p:nvPr>
            <p:ph type="body" idx="1"/>
          </p:nvPr>
        </p:nvSpPr>
        <p:spPr>
          <a:prstGeom prst="rect">
            <a:avLst/>
          </a:prstGeom>
        </p:spPr>
        <p:txBody>
          <a:bodyPr>
            <a:normAutofit/>
          </a:bodyPr>
          <a:lstStyle/>
          <a:p>
            <a:pPr marL="0" indent="0">
              <a:buClrTx/>
              <a:buSzTx/>
              <a:buNone/>
              <a:defRPr sz="3600"/>
            </a:pPr>
            <a:r>
              <a:rPr lang="en-US" dirty="0">
                <a:latin typeface="+mj-lt"/>
                <a:ea typeface="+mj-ea"/>
                <a:cs typeface="+mj-cs"/>
                <a:sym typeface="Archer Bold LF"/>
              </a:rPr>
              <a:t>I. The Scriptures</a:t>
            </a:r>
          </a:p>
          <a:p>
            <a:pPr marL="0" indent="0">
              <a:buClrTx/>
              <a:buSzTx/>
              <a:buNone/>
              <a:defRPr sz="3600"/>
            </a:pPr>
            <a:r>
              <a:rPr lang="en-US" dirty="0">
                <a:latin typeface="+mj-lt"/>
                <a:ea typeface="+mj-ea"/>
                <a:cs typeface="+mj-cs"/>
                <a:sym typeface="Archer Bold LF"/>
              </a:rPr>
              <a:t>1. We believe that the entirety of the Bible is the Word of God, free from error in the original words (inerrant), authored under the inspiration of the Holy Spirit (God-breathed), </a:t>
            </a:r>
            <a:r>
              <a:rPr lang="en-US" b="1" u="sng" dirty="0">
                <a:solidFill>
                  <a:srgbClr val="FF0000"/>
                </a:solidFill>
                <a:latin typeface="+mj-lt"/>
                <a:ea typeface="+mj-ea"/>
                <a:cs typeface="+mj-cs"/>
                <a:sym typeface="Archer Bold LF"/>
              </a:rPr>
              <a:t>fully authoritative </a:t>
            </a:r>
            <a:r>
              <a:rPr lang="en-US" dirty="0">
                <a:latin typeface="+mj-lt"/>
                <a:ea typeface="+mj-ea"/>
                <a:cs typeface="+mj-cs"/>
                <a:sym typeface="Archer Bold LF"/>
              </a:rPr>
              <a:t>in all matters it addresses, incapable of being wrong (infallible), and always accomplishing its purposes</a:t>
            </a:r>
            <a:r>
              <a:rPr lang="en-US" dirty="0" smtClean="0">
                <a:latin typeface="+mj-lt"/>
                <a:ea typeface="+mj-ea"/>
                <a:cs typeface="+mj-cs"/>
                <a:sym typeface="Archer Bold LF"/>
              </a:rPr>
              <a:t>.</a:t>
            </a:r>
            <a:endParaRPr lang="en-US" dirty="0">
              <a:latin typeface="+mj-lt"/>
              <a:ea typeface="+mj-ea"/>
              <a:cs typeface="+mj-cs"/>
              <a:sym typeface="Archer Bold LF"/>
            </a:endParaRPr>
          </a:p>
        </p:txBody>
      </p:sp>
    </p:spTree>
    <p:extLst>
      <p:ext uri="{BB962C8B-B14F-4D97-AF65-F5344CB8AC3E}">
        <p14:creationId xmlns:p14="http://schemas.microsoft.com/office/powerpoint/2010/main" val="1662051116"/>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What’s the difference between my faith and the faith?"/>
          <p:cNvSpPr>
            <a:spLocks noGrp="1"/>
          </p:cNvSpPr>
          <p:nvPr>
            <p:ph type="title"/>
          </p:nvPr>
        </p:nvSpPr>
        <p:spPr>
          <a:prstGeom prst="rect">
            <a:avLst/>
          </a:prstGeom>
        </p:spPr>
        <p:txBody>
          <a:bodyPr/>
          <a:lstStyle/>
          <a:p>
            <a:pPr defTabSz="461518">
              <a:defRPr sz="6320"/>
            </a:pPr>
            <a:r>
              <a:rPr lang="en-US" dirty="0" smtClean="0"/>
              <a:t>Fully Authoritative</a:t>
            </a:r>
            <a:endParaRPr dirty="0"/>
          </a:p>
        </p:txBody>
      </p:sp>
      <p:sp>
        <p:nvSpPr>
          <p:cNvPr id="135" name="Jude 3 Dear friends, although I was very eager to write to you about the salvation we share, I felt compelled to write and urge you to contend for the faith that was once for all entrusted to God’s holy people. (NIV®)"/>
          <p:cNvSpPr>
            <a:spLocks noGrp="1"/>
          </p:cNvSpPr>
          <p:nvPr>
            <p:ph type="body" idx="1"/>
          </p:nvPr>
        </p:nvSpPr>
        <p:spPr>
          <a:prstGeom prst="rect">
            <a:avLst/>
          </a:prstGeom>
        </p:spPr>
        <p:txBody>
          <a:bodyPr>
            <a:normAutofit/>
          </a:bodyPr>
          <a:lstStyle/>
          <a:p>
            <a:pPr marL="0" indent="0">
              <a:buClrTx/>
              <a:buSzTx/>
              <a:buNone/>
              <a:defRPr sz="3600"/>
            </a:pPr>
            <a:r>
              <a:rPr lang="en-US" dirty="0" smtClean="0">
                <a:latin typeface="+mj-lt"/>
                <a:ea typeface="+mj-ea"/>
                <a:cs typeface="+mj-cs"/>
                <a:sym typeface="Archer Bold LF"/>
              </a:rPr>
              <a:t>“All </a:t>
            </a:r>
            <a:r>
              <a:rPr lang="en-US" dirty="0">
                <a:latin typeface="+mj-lt"/>
                <a:ea typeface="+mj-ea"/>
                <a:cs typeface="+mj-cs"/>
                <a:sym typeface="Archer Bold LF"/>
              </a:rPr>
              <a:t>authority in heaven and on earth has been given to </a:t>
            </a:r>
            <a:r>
              <a:rPr lang="en-US" dirty="0" smtClean="0">
                <a:latin typeface="+mj-lt"/>
                <a:ea typeface="+mj-ea"/>
                <a:cs typeface="+mj-cs"/>
                <a:sym typeface="Archer Bold LF"/>
              </a:rPr>
              <a:t>me” (Matt. 28:18b).</a:t>
            </a:r>
          </a:p>
          <a:p>
            <a:pPr marL="0" indent="0">
              <a:buClrTx/>
              <a:buSzTx/>
              <a:buNone/>
              <a:defRPr sz="3600"/>
            </a:pPr>
            <a:r>
              <a:rPr lang="en-US" dirty="0" smtClean="0">
                <a:latin typeface="+mj-lt"/>
                <a:ea typeface="+mj-ea"/>
                <a:cs typeface="+mj-cs"/>
                <a:sym typeface="Archer Bold LF"/>
              </a:rPr>
              <a:t>“</a:t>
            </a:r>
            <a:r>
              <a:rPr lang="en-US" dirty="0">
                <a:latin typeface="+mj-lt"/>
                <a:ea typeface="+mj-ea"/>
                <a:cs typeface="+mj-cs"/>
                <a:sym typeface="Archer Bold LF"/>
              </a:rPr>
              <a:t>Heaven and earth will pass away, but my words will never </a:t>
            </a:r>
            <a:r>
              <a:rPr lang="en-US" dirty="0" smtClean="0">
                <a:latin typeface="+mj-lt"/>
                <a:ea typeface="+mj-ea"/>
                <a:cs typeface="+mj-cs"/>
                <a:sym typeface="Archer Bold LF"/>
              </a:rPr>
              <a:t>pass” (Matt. 24:35).</a:t>
            </a:r>
          </a:p>
          <a:p>
            <a:pPr marL="0" indent="0">
              <a:buClrTx/>
              <a:buSzTx/>
              <a:buNone/>
              <a:defRPr sz="3600"/>
            </a:pPr>
            <a:r>
              <a:rPr lang="en-US" dirty="0" smtClean="0">
                <a:latin typeface="+mj-lt"/>
                <a:ea typeface="+mj-ea"/>
                <a:cs typeface="+mj-cs"/>
                <a:sym typeface="Archer Bold LF"/>
              </a:rPr>
              <a:t>Jesus</a:t>
            </a:r>
            <a:r>
              <a:rPr lang="en-US" dirty="0">
                <a:latin typeface="+mj-lt"/>
                <a:ea typeface="+mj-ea"/>
                <a:cs typeface="+mj-cs"/>
                <a:sym typeface="Archer Bold LF"/>
              </a:rPr>
              <a:t>’ authority was </a:t>
            </a:r>
            <a:r>
              <a:rPr lang="en-US" dirty="0" smtClean="0">
                <a:latin typeface="+mj-lt"/>
                <a:ea typeface="+mj-ea"/>
                <a:cs typeface="+mj-cs"/>
                <a:sym typeface="Archer Bold LF"/>
              </a:rPr>
              <a:t>also noticed </a:t>
            </a:r>
            <a:r>
              <a:rPr lang="en-US" dirty="0">
                <a:latin typeface="+mj-lt"/>
                <a:ea typeface="+mj-ea"/>
                <a:cs typeface="+mj-cs"/>
                <a:sym typeface="Archer Bold LF"/>
              </a:rPr>
              <a:t>by many throughout the New Testament.</a:t>
            </a:r>
          </a:p>
          <a:p>
            <a:pPr marL="0" indent="0">
              <a:buClrTx/>
              <a:buSzTx/>
              <a:buNone/>
              <a:defRPr sz="3600"/>
            </a:pPr>
            <a:endParaRPr lang="en-US" dirty="0" smtClean="0">
              <a:latin typeface="+mj-lt"/>
              <a:ea typeface="+mj-ea"/>
              <a:cs typeface="+mj-cs"/>
              <a:sym typeface="Archer Bold LF"/>
            </a:endParaRPr>
          </a:p>
        </p:txBody>
      </p:sp>
    </p:spTree>
    <p:extLst>
      <p:ext uri="{BB962C8B-B14F-4D97-AF65-F5344CB8AC3E}">
        <p14:creationId xmlns:p14="http://schemas.microsoft.com/office/powerpoint/2010/main" val="514143293"/>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What’s the difference between my faith and the faith?"/>
          <p:cNvSpPr>
            <a:spLocks noGrp="1"/>
          </p:cNvSpPr>
          <p:nvPr>
            <p:ph type="title"/>
          </p:nvPr>
        </p:nvSpPr>
        <p:spPr>
          <a:prstGeom prst="rect">
            <a:avLst/>
          </a:prstGeom>
        </p:spPr>
        <p:txBody>
          <a:bodyPr/>
          <a:lstStyle/>
          <a:p>
            <a:pPr defTabSz="461518">
              <a:defRPr sz="6320"/>
            </a:pPr>
            <a:r>
              <a:rPr lang="en-US" dirty="0" smtClean="0"/>
              <a:t>Fully Authoritative</a:t>
            </a:r>
            <a:endParaRPr dirty="0"/>
          </a:p>
        </p:txBody>
      </p:sp>
      <p:sp>
        <p:nvSpPr>
          <p:cNvPr id="135" name="Jude 3 Dear friends, although I was very eager to write to you about the salvation we share, I felt compelled to write and urge you to contend for the faith that was once for all entrusted to God’s holy people. (NIV®)"/>
          <p:cNvSpPr>
            <a:spLocks noGrp="1"/>
          </p:cNvSpPr>
          <p:nvPr>
            <p:ph type="body" idx="1"/>
          </p:nvPr>
        </p:nvSpPr>
        <p:spPr>
          <a:xfrm>
            <a:off x="952500" y="3030636"/>
            <a:ext cx="11192277" cy="5859364"/>
          </a:xfrm>
          <a:prstGeom prst="rect">
            <a:avLst/>
          </a:prstGeom>
        </p:spPr>
        <p:txBody>
          <a:bodyPr>
            <a:normAutofit/>
          </a:bodyPr>
          <a:lstStyle/>
          <a:p>
            <a:pPr marL="0" indent="0">
              <a:buClrTx/>
              <a:buSzTx/>
              <a:buNone/>
              <a:defRPr sz="3600"/>
            </a:pPr>
            <a:r>
              <a:rPr lang="en-US" dirty="0" smtClean="0">
                <a:latin typeface="+mj-lt"/>
                <a:ea typeface="+mj-ea"/>
                <a:cs typeface="+mj-cs"/>
                <a:sym typeface="Archer Bold LF"/>
              </a:rPr>
              <a:t>Disciple </a:t>
            </a:r>
            <a:r>
              <a:rPr lang="en-US" dirty="0">
                <a:latin typeface="+mj-lt"/>
                <a:ea typeface="+mj-ea"/>
                <a:cs typeface="+mj-cs"/>
                <a:sym typeface="Archer Bold LF"/>
              </a:rPr>
              <a:t>means </a:t>
            </a:r>
            <a:r>
              <a:rPr lang="en-US" dirty="0" smtClean="0">
                <a:latin typeface="+mj-lt"/>
                <a:ea typeface="+mj-ea"/>
                <a:cs typeface="+mj-cs"/>
                <a:sym typeface="Archer Bold LF"/>
              </a:rPr>
              <a:t>follower or learner.</a:t>
            </a:r>
          </a:p>
          <a:p>
            <a:pPr marL="0" indent="0">
              <a:buClrTx/>
              <a:buSzTx/>
              <a:buNone/>
              <a:defRPr sz="3600"/>
            </a:pPr>
            <a:r>
              <a:rPr lang="en-US" dirty="0">
                <a:latin typeface="+mj-lt"/>
                <a:ea typeface="+mj-ea"/>
                <a:cs typeface="+mj-cs"/>
                <a:sym typeface="Archer Bold LF"/>
              </a:rPr>
              <a:t>Apostle </a:t>
            </a:r>
            <a:r>
              <a:rPr lang="en-US" dirty="0" smtClean="0">
                <a:latin typeface="+mj-lt"/>
                <a:ea typeface="+mj-ea"/>
                <a:cs typeface="+mj-cs"/>
                <a:sym typeface="Archer Bold LF"/>
              </a:rPr>
              <a:t>means authorized representative.</a:t>
            </a:r>
          </a:p>
          <a:p>
            <a:pPr marL="0" indent="0">
              <a:buClrTx/>
              <a:buSzTx/>
              <a:buNone/>
              <a:defRPr sz="3600"/>
            </a:pPr>
            <a:r>
              <a:rPr lang="en-US" dirty="0" smtClean="0">
                <a:latin typeface="+mj-lt"/>
                <a:ea typeface="+mj-ea"/>
                <a:cs typeface="+mj-cs"/>
                <a:sym typeface="Archer Bold LF"/>
              </a:rPr>
              <a:t>“</a:t>
            </a:r>
            <a:r>
              <a:rPr lang="en-US" dirty="0">
                <a:latin typeface="+mj-lt"/>
                <a:ea typeface="+mj-ea"/>
                <a:cs typeface="+mj-cs"/>
                <a:sym typeface="Archer Bold LF"/>
              </a:rPr>
              <a:t>In these days he went out to the mountain to pray, and all night he continued in prayer to God. And when day came, he called his disciples and chose from them twelve, whom he named apostles” (Luke </a:t>
            </a:r>
            <a:r>
              <a:rPr lang="en-US" dirty="0" smtClean="0">
                <a:latin typeface="+mj-lt"/>
                <a:ea typeface="+mj-ea"/>
                <a:cs typeface="+mj-cs"/>
                <a:sym typeface="Archer Bold LF"/>
              </a:rPr>
              <a:t>6:12-13).</a:t>
            </a:r>
            <a:endParaRPr lang="en-US" dirty="0">
              <a:latin typeface="+mj-lt"/>
              <a:ea typeface="+mj-ea"/>
              <a:cs typeface="+mj-cs"/>
              <a:sym typeface="Archer Bold LF"/>
            </a:endParaRPr>
          </a:p>
          <a:p>
            <a:pPr marL="0" indent="0">
              <a:buClrTx/>
              <a:buSzTx/>
              <a:buNone/>
              <a:defRPr sz="3600"/>
            </a:pPr>
            <a:endParaRPr lang="en-US" dirty="0" smtClean="0">
              <a:latin typeface="+mj-lt"/>
              <a:ea typeface="+mj-ea"/>
              <a:cs typeface="+mj-cs"/>
              <a:sym typeface="Archer Bold LF"/>
            </a:endParaRPr>
          </a:p>
        </p:txBody>
      </p:sp>
    </p:spTree>
    <p:extLst>
      <p:ext uri="{BB962C8B-B14F-4D97-AF65-F5344CB8AC3E}">
        <p14:creationId xmlns:p14="http://schemas.microsoft.com/office/powerpoint/2010/main" val="2809023701"/>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What’s the difference between my faith and the faith?"/>
          <p:cNvSpPr>
            <a:spLocks noGrp="1"/>
          </p:cNvSpPr>
          <p:nvPr>
            <p:ph type="title"/>
          </p:nvPr>
        </p:nvSpPr>
        <p:spPr>
          <a:prstGeom prst="rect">
            <a:avLst/>
          </a:prstGeom>
        </p:spPr>
        <p:txBody>
          <a:bodyPr/>
          <a:lstStyle/>
          <a:p>
            <a:pPr defTabSz="461518">
              <a:defRPr sz="6320"/>
            </a:pPr>
            <a:r>
              <a:rPr dirty="0"/>
              <a:t>What’s </a:t>
            </a:r>
            <a:r>
              <a:rPr lang="en-US" dirty="0" smtClean="0"/>
              <a:t>Cornerstones view of Scripture</a:t>
            </a:r>
            <a:r>
              <a:rPr dirty="0" smtClean="0"/>
              <a:t>?</a:t>
            </a:r>
            <a:endParaRPr dirty="0"/>
          </a:p>
        </p:txBody>
      </p:sp>
      <p:sp>
        <p:nvSpPr>
          <p:cNvPr id="135" name="Jude 3 Dear friends, although I was very eager to write to you about the salvation we share, I felt compelled to write and urge you to contend for the faith that was once for all entrusted to God’s holy people. (NIV®)"/>
          <p:cNvSpPr>
            <a:spLocks noGrp="1"/>
          </p:cNvSpPr>
          <p:nvPr>
            <p:ph type="body" idx="1"/>
          </p:nvPr>
        </p:nvSpPr>
        <p:spPr>
          <a:prstGeom prst="rect">
            <a:avLst/>
          </a:prstGeom>
        </p:spPr>
        <p:txBody>
          <a:bodyPr>
            <a:normAutofit/>
          </a:bodyPr>
          <a:lstStyle/>
          <a:p>
            <a:pPr marL="0" indent="0">
              <a:buClrTx/>
              <a:buSzTx/>
              <a:buNone/>
              <a:defRPr sz="3600"/>
            </a:pPr>
            <a:r>
              <a:rPr lang="en-US" dirty="0">
                <a:latin typeface="+mj-lt"/>
                <a:ea typeface="+mj-ea"/>
                <a:cs typeface="+mj-cs"/>
                <a:sym typeface="Archer Bold LF"/>
              </a:rPr>
              <a:t>I. The Scriptures</a:t>
            </a:r>
          </a:p>
          <a:p>
            <a:pPr marL="0" indent="0">
              <a:buClrTx/>
              <a:buSzTx/>
              <a:buNone/>
              <a:defRPr sz="3600"/>
            </a:pPr>
            <a:r>
              <a:rPr lang="en-US" dirty="0">
                <a:latin typeface="+mj-lt"/>
                <a:ea typeface="+mj-ea"/>
                <a:cs typeface="+mj-cs"/>
                <a:sym typeface="Archer Bold LF"/>
              </a:rPr>
              <a:t>1. We believe that the entirety of the Bible is the Word of God, free from error in the original words (inerrant), authored under the inspiration of the Holy Spirit (God-breathed), fully authoritative in all matters it addresses, </a:t>
            </a:r>
            <a:r>
              <a:rPr lang="en-US" b="1" u="sng" dirty="0">
                <a:solidFill>
                  <a:srgbClr val="FF0000"/>
                </a:solidFill>
                <a:latin typeface="+mj-lt"/>
                <a:ea typeface="+mj-ea"/>
                <a:cs typeface="+mj-cs"/>
                <a:sym typeface="Archer Bold LF"/>
              </a:rPr>
              <a:t>incapable of being wrong </a:t>
            </a:r>
            <a:r>
              <a:rPr lang="en-US" dirty="0">
                <a:latin typeface="+mj-lt"/>
                <a:ea typeface="+mj-ea"/>
                <a:cs typeface="+mj-cs"/>
                <a:sym typeface="Archer Bold LF"/>
              </a:rPr>
              <a:t>(infallible), and always accomplishing its purposes</a:t>
            </a:r>
            <a:r>
              <a:rPr lang="en-US" dirty="0" smtClean="0">
                <a:latin typeface="+mj-lt"/>
                <a:ea typeface="+mj-ea"/>
                <a:cs typeface="+mj-cs"/>
                <a:sym typeface="Archer Bold LF"/>
              </a:rPr>
              <a:t>.</a:t>
            </a:r>
            <a:endParaRPr lang="en-US" dirty="0">
              <a:latin typeface="+mj-lt"/>
              <a:ea typeface="+mj-ea"/>
              <a:cs typeface="+mj-cs"/>
              <a:sym typeface="Archer Bold LF"/>
            </a:endParaRPr>
          </a:p>
        </p:txBody>
      </p:sp>
    </p:spTree>
    <p:extLst>
      <p:ext uri="{BB962C8B-B14F-4D97-AF65-F5344CB8AC3E}">
        <p14:creationId xmlns:p14="http://schemas.microsoft.com/office/powerpoint/2010/main" val="389119034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What’s the difference between my faith and the faith?"/>
          <p:cNvSpPr>
            <a:spLocks noGrp="1"/>
          </p:cNvSpPr>
          <p:nvPr>
            <p:ph type="title"/>
          </p:nvPr>
        </p:nvSpPr>
        <p:spPr>
          <a:prstGeom prst="rect">
            <a:avLst/>
          </a:prstGeom>
        </p:spPr>
        <p:txBody>
          <a:bodyPr/>
          <a:lstStyle/>
          <a:p>
            <a:pPr defTabSz="461518">
              <a:defRPr sz="6320"/>
            </a:pPr>
            <a:r>
              <a:rPr lang="en-US" dirty="0" smtClean="0"/>
              <a:t>Incapable of Being Wrong</a:t>
            </a:r>
            <a:endParaRPr dirty="0"/>
          </a:p>
        </p:txBody>
      </p:sp>
      <p:sp>
        <p:nvSpPr>
          <p:cNvPr id="135" name="Jude 3 Dear friends, although I was very eager to write to you about the salvation we share, I felt compelled to write and urge you to contend for the faith that was once for all entrusted to God’s holy people. (NIV®)"/>
          <p:cNvSpPr>
            <a:spLocks noGrp="1"/>
          </p:cNvSpPr>
          <p:nvPr>
            <p:ph type="body" idx="1"/>
          </p:nvPr>
        </p:nvSpPr>
        <p:spPr>
          <a:xfrm>
            <a:off x="952500" y="3030636"/>
            <a:ext cx="11192277" cy="5859364"/>
          </a:xfrm>
          <a:prstGeom prst="rect">
            <a:avLst/>
          </a:prstGeom>
        </p:spPr>
        <p:txBody>
          <a:bodyPr>
            <a:normAutofit/>
          </a:bodyPr>
          <a:lstStyle/>
          <a:p>
            <a:pPr marL="0" indent="0">
              <a:buClrTx/>
              <a:buSzTx/>
              <a:buNone/>
              <a:defRPr sz="3600"/>
            </a:pPr>
            <a:r>
              <a:rPr lang="en-US" dirty="0" smtClean="0">
                <a:latin typeface="+mj-lt"/>
                <a:ea typeface="+mj-ea"/>
                <a:cs typeface="+mj-cs"/>
                <a:sym typeface="Archer Bold LF"/>
              </a:rPr>
              <a:t>“We </a:t>
            </a:r>
            <a:r>
              <a:rPr lang="en-US" dirty="0">
                <a:latin typeface="+mj-lt"/>
                <a:ea typeface="+mj-ea"/>
                <a:cs typeface="+mj-cs"/>
                <a:sym typeface="Archer Bold LF"/>
              </a:rPr>
              <a:t>also have the prophetic message as something completely reliable, and you will do well to pay attention to it, as to a light shining in a dark place, until the day dawns and the morning star rises in </a:t>
            </a:r>
            <a:r>
              <a:rPr lang="en-US" dirty="0" smtClean="0">
                <a:latin typeface="+mj-lt"/>
                <a:ea typeface="+mj-ea"/>
                <a:cs typeface="+mj-cs"/>
                <a:sym typeface="Archer Bold LF"/>
              </a:rPr>
              <a:t>your hearts” (2 Peter 1:19).</a:t>
            </a:r>
            <a:endParaRPr lang="en-US" dirty="0">
              <a:latin typeface="+mj-lt"/>
              <a:ea typeface="+mj-ea"/>
              <a:cs typeface="+mj-cs"/>
              <a:sym typeface="Archer Bold LF"/>
            </a:endParaRPr>
          </a:p>
          <a:p>
            <a:pPr marL="0" indent="0">
              <a:buClrTx/>
              <a:buSzTx/>
              <a:buNone/>
              <a:defRPr sz="3600"/>
            </a:pPr>
            <a:r>
              <a:rPr lang="en-US" dirty="0" smtClean="0">
                <a:latin typeface="+mj-lt"/>
                <a:ea typeface="+mj-ea"/>
                <a:cs typeface="+mj-cs"/>
                <a:sym typeface="Archer Bold LF"/>
              </a:rPr>
              <a:t>“The </a:t>
            </a:r>
            <a:r>
              <a:rPr lang="en-US" dirty="0">
                <a:latin typeface="+mj-lt"/>
                <a:ea typeface="+mj-ea"/>
                <a:cs typeface="+mj-cs"/>
                <a:sym typeface="Archer Bold LF"/>
              </a:rPr>
              <a:t>law of the Lord is </a:t>
            </a:r>
            <a:r>
              <a:rPr lang="en-US" dirty="0" smtClean="0">
                <a:latin typeface="+mj-lt"/>
                <a:ea typeface="+mj-ea"/>
                <a:cs typeface="+mj-cs"/>
                <a:sym typeface="Archer Bold LF"/>
              </a:rPr>
              <a:t>perfect, refreshing </a:t>
            </a:r>
            <a:r>
              <a:rPr lang="en-US" dirty="0">
                <a:latin typeface="+mj-lt"/>
                <a:ea typeface="+mj-ea"/>
                <a:cs typeface="+mj-cs"/>
                <a:sym typeface="Archer Bold LF"/>
              </a:rPr>
              <a:t>the </a:t>
            </a:r>
            <a:r>
              <a:rPr lang="en-US" dirty="0" smtClean="0">
                <a:latin typeface="+mj-lt"/>
                <a:ea typeface="+mj-ea"/>
                <a:cs typeface="+mj-cs"/>
                <a:sym typeface="Archer Bold LF"/>
              </a:rPr>
              <a:t>soul. The </a:t>
            </a:r>
            <a:r>
              <a:rPr lang="en-US" dirty="0">
                <a:latin typeface="+mj-lt"/>
                <a:ea typeface="+mj-ea"/>
                <a:cs typeface="+mj-cs"/>
                <a:sym typeface="Archer Bold LF"/>
              </a:rPr>
              <a:t>statutes of the Lord are trustworthy</a:t>
            </a:r>
            <a:r>
              <a:rPr lang="en-US" dirty="0" smtClean="0">
                <a:latin typeface="+mj-lt"/>
                <a:ea typeface="+mj-ea"/>
                <a:cs typeface="+mj-cs"/>
                <a:sym typeface="Archer Bold LF"/>
              </a:rPr>
              <a:t>, </a:t>
            </a:r>
            <a:r>
              <a:rPr lang="en-US" dirty="0">
                <a:latin typeface="+mj-lt"/>
                <a:ea typeface="+mj-ea"/>
                <a:cs typeface="+mj-cs"/>
                <a:sym typeface="Archer Bold LF"/>
              </a:rPr>
              <a:t>making wise the </a:t>
            </a:r>
            <a:r>
              <a:rPr lang="en-US" dirty="0" smtClean="0">
                <a:latin typeface="+mj-lt"/>
                <a:ea typeface="+mj-ea"/>
                <a:cs typeface="+mj-cs"/>
                <a:sym typeface="Archer Bold LF"/>
              </a:rPr>
              <a:t>simple” (Psalm 19:7).</a:t>
            </a:r>
          </a:p>
        </p:txBody>
      </p:sp>
    </p:spTree>
    <p:extLst>
      <p:ext uri="{BB962C8B-B14F-4D97-AF65-F5344CB8AC3E}">
        <p14:creationId xmlns:p14="http://schemas.microsoft.com/office/powerpoint/2010/main" val="2958314296"/>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What’s the difference between my faith and the faith?"/>
          <p:cNvSpPr>
            <a:spLocks noGrp="1"/>
          </p:cNvSpPr>
          <p:nvPr>
            <p:ph type="title"/>
          </p:nvPr>
        </p:nvSpPr>
        <p:spPr>
          <a:prstGeom prst="rect">
            <a:avLst/>
          </a:prstGeom>
        </p:spPr>
        <p:txBody>
          <a:bodyPr/>
          <a:lstStyle/>
          <a:p>
            <a:pPr defTabSz="461518">
              <a:defRPr sz="6320"/>
            </a:pPr>
            <a:r>
              <a:rPr dirty="0"/>
              <a:t>What’s </a:t>
            </a:r>
            <a:r>
              <a:rPr lang="en-US" dirty="0" smtClean="0"/>
              <a:t>Cornerstones view of Scripture</a:t>
            </a:r>
            <a:r>
              <a:rPr dirty="0" smtClean="0"/>
              <a:t>?</a:t>
            </a:r>
            <a:endParaRPr dirty="0"/>
          </a:p>
        </p:txBody>
      </p:sp>
      <p:sp>
        <p:nvSpPr>
          <p:cNvPr id="135" name="Jude 3 Dear friends, although I was very eager to write to you about the salvation we share, I felt compelled to write and urge you to contend for the faith that was once for all entrusted to God’s holy people. (NIV®)"/>
          <p:cNvSpPr>
            <a:spLocks noGrp="1"/>
          </p:cNvSpPr>
          <p:nvPr>
            <p:ph type="body" idx="1"/>
          </p:nvPr>
        </p:nvSpPr>
        <p:spPr>
          <a:prstGeom prst="rect">
            <a:avLst/>
          </a:prstGeom>
        </p:spPr>
        <p:txBody>
          <a:bodyPr>
            <a:normAutofit/>
          </a:bodyPr>
          <a:lstStyle/>
          <a:p>
            <a:pPr marL="0" indent="0">
              <a:buClrTx/>
              <a:buSzTx/>
              <a:buNone/>
              <a:defRPr sz="3600"/>
            </a:pPr>
            <a:r>
              <a:rPr lang="en-US" dirty="0">
                <a:latin typeface="+mj-lt"/>
                <a:ea typeface="+mj-ea"/>
                <a:cs typeface="+mj-cs"/>
                <a:sym typeface="Archer Bold LF"/>
              </a:rPr>
              <a:t>I. The Scriptures</a:t>
            </a:r>
          </a:p>
          <a:p>
            <a:pPr marL="0" indent="0">
              <a:buClrTx/>
              <a:buSzTx/>
              <a:buNone/>
              <a:defRPr sz="3600"/>
            </a:pPr>
            <a:r>
              <a:rPr lang="en-US" dirty="0">
                <a:latin typeface="+mj-lt"/>
                <a:ea typeface="+mj-ea"/>
                <a:cs typeface="+mj-cs"/>
                <a:sym typeface="Archer Bold LF"/>
              </a:rPr>
              <a:t>1. We believe that the entirety of the Bible is the Word of God, free from error in the original words (inerrant), authored under the inspiration of the Holy Spirit (God-breathed), fully authoritative in all matters it addresses, incapable of being wrong (infallible), and </a:t>
            </a:r>
            <a:r>
              <a:rPr lang="en-US" b="1" u="sng" dirty="0">
                <a:solidFill>
                  <a:srgbClr val="FF0000"/>
                </a:solidFill>
                <a:latin typeface="+mj-lt"/>
                <a:ea typeface="+mj-ea"/>
                <a:cs typeface="+mj-cs"/>
                <a:sym typeface="Archer Bold LF"/>
              </a:rPr>
              <a:t>always accomplishing its purposes</a:t>
            </a:r>
            <a:r>
              <a:rPr lang="en-US" dirty="0" smtClean="0">
                <a:latin typeface="+mj-lt"/>
                <a:ea typeface="+mj-ea"/>
                <a:cs typeface="+mj-cs"/>
                <a:sym typeface="Archer Bold LF"/>
              </a:rPr>
              <a:t>.</a:t>
            </a:r>
            <a:endParaRPr lang="en-US" dirty="0">
              <a:latin typeface="+mj-lt"/>
              <a:ea typeface="+mj-ea"/>
              <a:cs typeface="+mj-cs"/>
              <a:sym typeface="Archer Bold LF"/>
            </a:endParaRPr>
          </a:p>
        </p:txBody>
      </p:sp>
    </p:spTree>
    <p:extLst>
      <p:ext uri="{BB962C8B-B14F-4D97-AF65-F5344CB8AC3E}">
        <p14:creationId xmlns:p14="http://schemas.microsoft.com/office/powerpoint/2010/main" val="3524072290"/>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What’s the difference between my faith and the faith?"/>
          <p:cNvSpPr>
            <a:spLocks noGrp="1"/>
          </p:cNvSpPr>
          <p:nvPr>
            <p:ph type="title"/>
          </p:nvPr>
        </p:nvSpPr>
        <p:spPr>
          <a:prstGeom prst="rect">
            <a:avLst/>
          </a:prstGeom>
        </p:spPr>
        <p:txBody>
          <a:bodyPr/>
          <a:lstStyle/>
          <a:p>
            <a:pPr defTabSz="461518">
              <a:defRPr sz="6320"/>
            </a:pPr>
            <a:r>
              <a:rPr lang="en-US" dirty="0" smtClean="0"/>
              <a:t>Always Accomplishing </a:t>
            </a:r>
            <a:r>
              <a:rPr lang="en-US" dirty="0"/>
              <a:t>I</a:t>
            </a:r>
            <a:r>
              <a:rPr lang="en-US" dirty="0" smtClean="0"/>
              <a:t>ts Purposes</a:t>
            </a:r>
            <a:endParaRPr dirty="0"/>
          </a:p>
        </p:txBody>
      </p:sp>
      <p:sp>
        <p:nvSpPr>
          <p:cNvPr id="135" name="Jude 3 Dear friends, although I was very eager to write to you about the salvation we share, I felt compelled to write and urge you to contend for the faith that was once for all entrusted to God’s holy people. (NIV®)"/>
          <p:cNvSpPr>
            <a:spLocks noGrp="1"/>
          </p:cNvSpPr>
          <p:nvPr>
            <p:ph type="body" idx="1"/>
          </p:nvPr>
        </p:nvSpPr>
        <p:spPr>
          <a:xfrm>
            <a:off x="952501" y="3030636"/>
            <a:ext cx="11099800" cy="5859364"/>
          </a:xfrm>
          <a:prstGeom prst="rect">
            <a:avLst/>
          </a:prstGeom>
        </p:spPr>
        <p:txBody>
          <a:bodyPr>
            <a:normAutofit/>
          </a:bodyPr>
          <a:lstStyle/>
          <a:p>
            <a:pPr marL="0" indent="0">
              <a:buClrTx/>
              <a:buSzTx/>
              <a:buNone/>
              <a:defRPr sz="3600"/>
            </a:pPr>
            <a:r>
              <a:rPr lang="en-US" dirty="0">
                <a:latin typeface="+mj-lt"/>
                <a:ea typeface="+mj-ea"/>
                <a:cs typeface="+mj-cs"/>
                <a:sym typeface="Archer Bold LF"/>
              </a:rPr>
              <a:t>so is my word that goes out from my mouth</a:t>
            </a:r>
            <a:r>
              <a:rPr lang="en-US" dirty="0" smtClean="0">
                <a:latin typeface="+mj-lt"/>
                <a:ea typeface="+mj-ea"/>
                <a:cs typeface="+mj-cs"/>
                <a:sym typeface="Archer Bold LF"/>
              </a:rPr>
              <a:t>: </a:t>
            </a:r>
            <a:r>
              <a:rPr lang="en-US" dirty="0">
                <a:latin typeface="+mj-lt"/>
                <a:ea typeface="+mj-ea"/>
                <a:cs typeface="+mj-cs"/>
                <a:sym typeface="Archer Bold LF"/>
              </a:rPr>
              <a:t>It will not return to me </a:t>
            </a:r>
            <a:r>
              <a:rPr lang="en-US" dirty="0" smtClean="0">
                <a:latin typeface="+mj-lt"/>
                <a:ea typeface="+mj-ea"/>
                <a:cs typeface="+mj-cs"/>
                <a:sym typeface="Archer Bold LF"/>
              </a:rPr>
              <a:t>empty, but </a:t>
            </a:r>
            <a:r>
              <a:rPr lang="en-US" dirty="0">
                <a:latin typeface="+mj-lt"/>
                <a:ea typeface="+mj-ea"/>
                <a:cs typeface="+mj-cs"/>
                <a:sym typeface="Archer Bold LF"/>
              </a:rPr>
              <a:t>will accomplish what I </a:t>
            </a:r>
            <a:r>
              <a:rPr lang="en-US" dirty="0" smtClean="0">
                <a:latin typeface="+mj-lt"/>
                <a:ea typeface="+mj-ea"/>
                <a:cs typeface="+mj-cs"/>
                <a:sym typeface="Archer Bold LF"/>
              </a:rPr>
              <a:t>desire and </a:t>
            </a:r>
            <a:r>
              <a:rPr lang="en-US" dirty="0">
                <a:latin typeface="+mj-lt"/>
                <a:ea typeface="+mj-ea"/>
                <a:cs typeface="+mj-cs"/>
                <a:sym typeface="Archer Bold LF"/>
              </a:rPr>
              <a:t>achieve the purpose for which I sent </a:t>
            </a:r>
            <a:r>
              <a:rPr lang="en-US" dirty="0" smtClean="0">
                <a:latin typeface="+mj-lt"/>
                <a:ea typeface="+mj-ea"/>
                <a:cs typeface="+mj-cs"/>
                <a:sym typeface="Archer Bold LF"/>
              </a:rPr>
              <a:t>it” (Isaiah 55:11).</a:t>
            </a:r>
            <a:endParaRPr lang="en-US" dirty="0">
              <a:latin typeface="+mj-lt"/>
              <a:ea typeface="+mj-ea"/>
              <a:cs typeface="+mj-cs"/>
              <a:sym typeface="Archer Bold LF"/>
            </a:endParaRPr>
          </a:p>
          <a:p>
            <a:pPr marL="0" indent="0">
              <a:buClrTx/>
              <a:buSzTx/>
              <a:buNone/>
              <a:defRPr sz="3600"/>
            </a:pPr>
            <a:endParaRPr lang="en-US" dirty="0" smtClean="0">
              <a:latin typeface="+mj-lt"/>
              <a:ea typeface="+mj-ea"/>
              <a:cs typeface="+mj-cs"/>
              <a:sym typeface="Archer Bold LF"/>
            </a:endParaRPr>
          </a:p>
        </p:txBody>
      </p:sp>
    </p:spTree>
    <p:extLst>
      <p:ext uri="{BB962C8B-B14F-4D97-AF65-F5344CB8AC3E}">
        <p14:creationId xmlns:p14="http://schemas.microsoft.com/office/powerpoint/2010/main" val="3036241183"/>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What’s the difference between my faith and the faith?"/>
          <p:cNvSpPr>
            <a:spLocks noGrp="1"/>
          </p:cNvSpPr>
          <p:nvPr>
            <p:ph type="title"/>
          </p:nvPr>
        </p:nvSpPr>
        <p:spPr>
          <a:prstGeom prst="rect">
            <a:avLst/>
          </a:prstGeom>
        </p:spPr>
        <p:txBody>
          <a:bodyPr/>
          <a:lstStyle/>
          <a:p>
            <a:pPr defTabSz="461518">
              <a:defRPr sz="6320"/>
            </a:pPr>
            <a:r>
              <a:rPr dirty="0"/>
              <a:t>What’s </a:t>
            </a:r>
            <a:r>
              <a:rPr lang="en-US" dirty="0" smtClean="0"/>
              <a:t>Cornerstones view of Scripture</a:t>
            </a:r>
            <a:r>
              <a:rPr dirty="0" smtClean="0"/>
              <a:t>?</a:t>
            </a:r>
            <a:endParaRPr dirty="0"/>
          </a:p>
        </p:txBody>
      </p:sp>
      <p:sp>
        <p:nvSpPr>
          <p:cNvPr id="135" name="Jude 3 Dear friends, although I was very eager to write to you about the salvation we share, I felt compelled to write and urge you to contend for the faith that was once for all entrusted to God’s holy people. (NIV®)"/>
          <p:cNvSpPr>
            <a:spLocks noGrp="1"/>
          </p:cNvSpPr>
          <p:nvPr>
            <p:ph type="body" idx="1"/>
          </p:nvPr>
        </p:nvSpPr>
        <p:spPr>
          <a:prstGeom prst="rect">
            <a:avLst/>
          </a:prstGeom>
        </p:spPr>
        <p:txBody>
          <a:bodyPr>
            <a:normAutofit/>
          </a:bodyPr>
          <a:lstStyle/>
          <a:p>
            <a:pPr marL="0" indent="0">
              <a:buClrTx/>
              <a:buSzTx/>
              <a:buNone/>
              <a:defRPr sz="3600"/>
            </a:pPr>
            <a:r>
              <a:rPr lang="en-US" dirty="0">
                <a:latin typeface="+mj-lt"/>
                <a:ea typeface="+mj-ea"/>
                <a:cs typeface="+mj-cs"/>
                <a:sym typeface="Archer Bold LF"/>
              </a:rPr>
              <a:t>I. The Scriptures</a:t>
            </a:r>
          </a:p>
          <a:p>
            <a:pPr marL="0" indent="0">
              <a:buClrTx/>
              <a:buSzTx/>
              <a:buNone/>
              <a:defRPr sz="3600"/>
            </a:pPr>
            <a:r>
              <a:rPr lang="en-US" dirty="0">
                <a:latin typeface="+mj-lt"/>
                <a:ea typeface="+mj-ea"/>
                <a:cs typeface="+mj-cs"/>
                <a:sym typeface="Archer Bold LF"/>
              </a:rPr>
              <a:t>1. We believe that the entirety of the Bible is the Word of God, free from error in the original words (inerrant), authored under the inspiration of the Holy Spirit (God-breathed), fully authoritative in all matters it addresses, incapable of being wrong (infallible), and always accomplishing its purposes</a:t>
            </a:r>
            <a:r>
              <a:rPr lang="en-US" dirty="0" smtClean="0">
                <a:latin typeface="+mj-lt"/>
                <a:ea typeface="+mj-ea"/>
                <a:cs typeface="+mj-cs"/>
                <a:sym typeface="Archer Bold LF"/>
              </a:rPr>
              <a:t>.</a:t>
            </a:r>
            <a:endParaRPr lang="en-US" dirty="0">
              <a:latin typeface="+mj-lt"/>
              <a:ea typeface="+mj-ea"/>
              <a:cs typeface="+mj-cs"/>
              <a:sym typeface="Archer Bold LF"/>
            </a:endParaRPr>
          </a:p>
        </p:txBody>
      </p:sp>
    </p:spTree>
    <p:extLst>
      <p:ext uri="{BB962C8B-B14F-4D97-AF65-F5344CB8AC3E}">
        <p14:creationId xmlns:p14="http://schemas.microsoft.com/office/powerpoint/2010/main" val="1236495568"/>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What’s the difference between my faith and the faith?"/>
          <p:cNvSpPr>
            <a:spLocks noGrp="1"/>
          </p:cNvSpPr>
          <p:nvPr>
            <p:ph type="title"/>
          </p:nvPr>
        </p:nvSpPr>
        <p:spPr>
          <a:prstGeom prst="rect">
            <a:avLst/>
          </a:prstGeom>
        </p:spPr>
        <p:txBody>
          <a:bodyPr/>
          <a:lstStyle/>
          <a:p>
            <a:pPr defTabSz="461518">
              <a:defRPr sz="6320"/>
            </a:pPr>
            <a:r>
              <a:rPr lang="en-US" dirty="0" smtClean="0"/>
              <a:t>Okay, I Believe, Now What?</a:t>
            </a:r>
            <a:endParaRPr dirty="0"/>
          </a:p>
        </p:txBody>
      </p:sp>
      <p:sp>
        <p:nvSpPr>
          <p:cNvPr id="135" name="Jude 3 Dear friends, although I was very eager to write to you about the salvation we share, I felt compelled to write and urge you to contend for the faith that was once for all entrusted to God’s holy people. (NIV®)"/>
          <p:cNvSpPr>
            <a:spLocks noGrp="1"/>
          </p:cNvSpPr>
          <p:nvPr>
            <p:ph type="body" idx="1"/>
          </p:nvPr>
        </p:nvSpPr>
        <p:spPr>
          <a:xfrm>
            <a:off x="952501" y="3030636"/>
            <a:ext cx="11099800" cy="5859364"/>
          </a:xfrm>
          <a:prstGeom prst="rect">
            <a:avLst/>
          </a:prstGeom>
        </p:spPr>
        <p:txBody>
          <a:bodyPr>
            <a:normAutofit/>
          </a:bodyPr>
          <a:lstStyle/>
          <a:p>
            <a:pPr marL="0" indent="0">
              <a:buClrTx/>
              <a:buSzTx/>
              <a:buNone/>
              <a:defRPr sz="3600"/>
            </a:pPr>
            <a:r>
              <a:rPr lang="en-US" dirty="0" smtClean="0">
                <a:latin typeface="+mj-lt"/>
                <a:ea typeface="+mj-ea"/>
                <a:cs typeface="+mj-cs"/>
                <a:sym typeface="Archer Bold LF"/>
              </a:rPr>
              <a:t>Hide God’s Word in Your Heart</a:t>
            </a:r>
          </a:p>
          <a:p>
            <a:pPr marL="0" indent="0">
              <a:buClrTx/>
              <a:buSzTx/>
              <a:buNone/>
              <a:defRPr sz="3600"/>
            </a:pPr>
            <a:r>
              <a:rPr lang="en-US" dirty="0" smtClean="0">
                <a:latin typeface="+mj-lt"/>
                <a:ea typeface="+mj-ea"/>
                <a:cs typeface="+mj-cs"/>
                <a:sym typeface="Archer Bold LF"/>
              </a:rPr>
              <a:t>Right belief results in right living</a:t>
            </a:r>
          </a:p>
          <a:p>
            <a:pPr marL="0" indent="0">
              <a:buClrTx/>
              <a:buSzTx/>
              <a:buNone/>
              <a:defRPr sz="3600"/>
            </a:pPr>
            <a:r>
              <a:rPr lang="en-US" dirty="0" smtClean="0">
                <a:latin typeface="+mj-lt"/>
                <a:ea typeface="+mj-ea"/>
                <a:cs typeface="+mj-cs"/>
                <a:sym typeface="Archer Bold LF"/>
              </a:rPr>
              <a:t>Increase your view of Scripture and God</a:t>
            </a:r>
            <a:endParaRPr lang="en-US" dirty="0">
              <a:latin typeface="+mj-lt"/>
              <a:ea typeface="+mj-ea"/>
              <a:cs typeface="+mj-cs"/>
              <a:sym typeface="Archer Bold LF"/>
            </a:endParaRPr>
          </a:p>
          <a:p>
            <a:pPr marL="0" indent="0">
              <a:buClrTx/>
              <a:buSzTx/>
              <a:buNone/>
              <a:defRPr sz="3600"/>
            </a:pPr>
            <a:endParaRPr lang="en-US" dirty="0" smtClean="0">
              <a:latin typeface="+mj-lt"/>
              <a:ea typeface="+mj-ea"/>
              <a:cs typeface="+mj-cs"/>
              <a:sym typeface="Archer Bold LF"/>
            </a:endParaRPr>
          </a:p>
        </p:txBody>
      </p:sp>
    </p:spTree>
    <p:extLst>
      <p:ext uri="{BB962C8B-B14F-4D97-AF65-F5344CB8AC3E}">
        <p14:creationId xmlns:p14="http://schemas.microsoft.com/office/powerpoint/2010/main" val="496653813"/>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What’s the difference between my faith and the faith?"/>
          <p:cNvSpPr>
            <a:spLocks noGrp="1"/>
          </p:cNvSpPr>
          <p:nvPr>
            <p:ph type="title"/>
          </p:nvPr>
        </p:nvSpPr>
        <p:spPr>
          <a:prstGeom prst="rect">
            <a:avLst/>
          </a:prstGeom>
        </p:spPr>
        <p:txBody>
          <a:bodyPr/>
          <a:lstStyle/>
          <a:p>
            <a:pPr defTabSz="461518">
              <a:defRPr sz="6320"/>
            </a:pPr>
            <a:r>
              <a:rPr lang="en-US" dirty="0" smtClean="0"/>
              <a:t>Hide God’s Word in Your Heart</a:t>
            </a:r>
            <a:endParaRPr dirty="0"/>
          </a:p>
        </p:txBody>
      </p:sp>
      <p:sp>
        <p:nvSpPr>
          <p:cNvPr id="135" name="Jude 3 Dear friends, although I was very eager to write to you about the salvation we share, I felt compelled to write and urge you to contend for the faith that was once for all entrusted to God’s holy people. (NIV®)"/>
          <p:cNvSpPr>
            <a:spLocks noGrp="1"/>
          </p:cNvSpPr>
          <p:nvPr>
            <p:ph type="body" idx="1"/>
          </p:nvPr>
        </p:nvSpPr>
        <p:spPr>
          <a:xfrm>
            <a:off x="952501" y="3030636"/>
            <a:ext cx="11099800" cy="5859364"/>
          </a:xfrm>
          <a:prstGeom prst="rect">
            <a:avLst/>
          </a:prstGeom>
        </p:spPr>
        <p:txBody>
          <a:bodyPr>
            <a:normAutofit/>
          </a:bodyPr>
          <a:lstStyle/>
          <a:p>
            <a:pPr marL="0" indent="0">
              <a:buClrTx/>
              <a:buSzTx/>
              <a:buNone/>
              <a:defRPr sz="3600"/>
            </a:pPr>
            <a:r>
              <a:rPr lang="en-US" dirty="0" smtClean="0">
                <a:latin typeface="+mj-lt"/>
                <a:ea typeface="+mj-ea"/>
                <a:cs typeface="+mj-cs"/>
                <a:sym typeface="Archer Bold LF"/>
              </a:rPr>
              <a:t>“I </a:t>
            </a:r>
            <a:r>
              <a:rPr lang="en-US" dirty="0">
                <a:latin typeface="+mj-lt"/>
                <a:ea typeface="+mj-ea"/>
                <a:cs typeface="+mj-cs"/>
                <a:sym typeface="Archer Bold LF"/>
              </a:rPr>
              <a:t>have hidden your word in my </a:t>
            </a:r>
            <a:r>
              <a:rPr lang="en-US" dirty="0" smtClean="0">
                <a:latin typeface="+mj-lt"/>
                <a:ea typeface="+mj-ea"/>
                <a:cs typeface="+mj-cs"/>
                <a:sym typeface="Archer Bold LF"/>
              </a:rPr>
              <a:t>heart </a:t>
            </a:r>
            <a:r>
              <a:rPr lang="en-US" dirty="0">
                <a:latin typeface="+mj-lt"/>
                <a:ea typeface="+mj-ea"/>
                <a:cs typeface="+mj-cs"/>
                <a:sym typeface="Archer Bold LF"/>
              </a:rPr>
              <a:t>that I might not sin against </a:t>
            </a:r>
            <a:r>
              <a:rPr lang="en-US" dirty="0" smtClean="0">
                <a:latin typeface="+mj-lt"/>
                <a:ea typeface="+mj-ea"/>
                <a:cs typeface="+mj-cs"/>
                <a:sym typeface="Archer Bold LF"/>
              </a:rPr>
              <a:t>you” (Psalm 119:11).</a:t>
            </a:r>
          </a:p>
          <a:p>
            <a:pPr marL="0" indent="0">
              <a:buClrTx/>
              <a:buSzTx/>
              <a:buNone/>
              <a:defRPr sz="3600"/>
            </a:pPr>
            <a:r>
              <a:rPr lang="en-US" dirty="0" smtClean="0">
                <a:latin typeface="+mj-lt"/>
                <a:ea typeface="+mj-ea"/>
                <a:cs typeface="+mj-cs"/>
                <a:sym typeface="Archer Bold LF"/>
              </a:rPr>
              <a:t>Jesus used Scripture each of the three times he was tempted by Satan in the wilderness.</a:t>
            </a:r>
          </a:p>
          <a:p>
            <a:pPr marL="0" indent="0">
              <a:buClrTx/>
              <a:buSzTx/>
              <a:buNone/>
              <a:defRPr sz="3600"/>
            </a:pPr>
            <a:r>
              <a:rPr lang="en-US" dirty="0" smtClean="0">
                <a:latin typeface="+mj-lt"/>
                <a:ea typeface="+mj-ea"/>
                <a:cs typeface="+mj-cs"/>
                <a:sym typeface="Archer Bold LF"/>
              </a:rPr>
              <a:t>“I </a:t>
            </a:r>
            <a:r>
              <a:rPr lang="en-US" dirty="0">
                <a:latin typeface="+mj-lt"/>
                <a:ea typeface="+mj-ea"/>
                <a:cs typeface="+mj-cs"/>
                <a:sym typeface="Archer Bold LF"/>
              </a:rPr>
              <a:t>can do all this through him who gives me </a:t>
            </a:r>
            <a:r>
              <a:rPr lang="en-US" dirty="0" smtClean="0">
                <a:latin typeface="+mj-lt"/>
                <a:ea typeface="+mj-ea"/>
                <a:cs typeface="+mj-cs"/>
                <a:sym typeface="Archer Bold LF"/>
              </a:rPr>
              <a:t>strength” (Phil. 4:13).</a:t>
            </a:r>
          </a:p>
        </p:txBody>
      </p:sp>
    </p:spTree>
    <p:extLst>
      <p:ext uri="{BB962C8B-B14F-4D97-AF65-F5344CB8AC3E}">
        <p14:creationId xmlns:p14="http://schemas.microsoft.com/office/powerpoint/2010/main" val="67323276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What’s the difference between my faith and the faith?"/>
          <p:cNvSpPr>
            <a:spLocks noGrp="1"/>
          </p:cNvSpPr>
          <p:nvPr>
            <p:ph type="title"/>
          </p:nvPr>
        </p:nvSpPr>
        <p:spPr>
          <a:prstGeom prst="rect">
            <a:avLst/>
          </a:prstGeom>
        </p:spPr>
        <p:txBody>
          <a:bodyPr/>
          <a:lstStyle/>
          <a:p>
            <a:pPr defTabSz="461518">
              <a:defRPr sz="6320"/>
            </a:pPr>
            <a:r>
              <a:rPr dirty="0"/>
              <a:t>What’s </a:t>
            </a:r>
            <a:r>
              <a:rPr lang="en-US" dirty="0" smtClean="0"/>
              <a:t>your view of Scripture</a:t>
            </a:r>
            <a:r>
              <a:rPr dirty="0" smtClean="0"/>
              <a:t>?</a:t>
            </a:r>
            <a:endParaRPr dirty="0"/>
          </a:p>
        </p:txBody>
      </p:sp>
      <p:sp>
        <p:nvSpPr>
          <p:cNvPr id="135" name="Jude 3 Dear friends, although I was very eager to write to you about the salvation we share, I felt compelled to write and urge you to contend for the faith that was once for all entrusted to God’s holy people. (NIV®)"/>
          <p:cNvSpPr>
            <a:spLocks noGrp="1"/>
          </p:cNvSpPr>
          <p:nvPr>
            <p:ph type="body" idx="1"/>
          </p:nvPr>
        </p:nvSpPr>
        <p:spPr>
          <a:prstGeom prst="rect">
            <a:avLst/>
          </a:prstGeom>
        </p:spPr>
        <p:txBody>
          <a:bodyPr/>
          <a:lstStyle/>
          <a:p>
            <a:pPr marL="0" indent="0">
              <a:buClrTx/>
              <a:buSzTx/>
              <a:buNone/>
              <a:defRPr sz="3600"/>
            </a:pPr>
            <a:r>
              <a:rPr lang="en-US" dirty="0" smtClean="0">
                <a:latin typeface="+mj-lt"/>
                <a:ea typeface="+mj-ea"/>
                <a:cs typeface="+mj-cs"/>
                <a:sym typeface="Archer Bold LF"/>
              </a:rPr>
              <a:t>“</a:t>
            </a:r>
            <a:r>
              <a:rPr lang="en-US" dirty="0">
                <a:latin typeface="+mj-lt"/>
                <a:ea typeface="+mj-ea"/>
                <a:cs typeface="+mj-cs"/>
                <a:sym typeface="Archer Bold LF"/>
              </a:rPr>
              <a:t>A Bible that’s falling apart usually belongs to someone who isn’t.” – Charles H. </a:t>
            </a:r>
            <a:r>
              <a:rPr lang="en-US" dirty="0" smtClean="0">
                <a:latin typeface="+mj-lt"/>
                <a:ea typeface="+mj-ea"/>
                <a:cs typeface="+mj-cs"/>
                <a:sym typeface="Archer Bold LF"/>
              </a:rPr>
              <a:t>Spurgeon</a:t>
            </a:r>
            <a:endParaRPr sz="1800" dirty="0"/>
          </a:p>
        </p:txBody>
      </p:sp>
    </p:spTree>
    <p:extLst>
      <p:ext uri="{BB962C8B-B14F-4D97-AF65-F5344CB8AC3E}">
        <p14:creationId xmlns:p14="http://schemas.microsoft.com/office/powerpoint/2010/main" val="126973521"/>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What’s the difference between my faith and the faith?"/>
          <p:cNvSpPr>
            <a:spLocks noGrp="1"/>
          </p:cNvSpPr>
          <p:nvPr>
            <p:ph type="title"/>
          </p:nvPr>
        </p:nvSpPr>
        <p:spPr>
          <a:prstGeom prst="rect">
            <a:avLst/>
          </a:prstGeom>
        </p:spPr>
        <p:txBody>
          <a:bodyPr/>
          <a:lstStyle/>
          <a:p>
            <a:pPr defTabSz="461518">
              <a:defRPr sz="6320"/>
            </a:pPr>
            <a:r>
              <a:rPr lang="en-US" dirty="0" smtClean="0"/>
              <a:t>Right Belief = Right Living</a:t>
            </a:r>
            <a:endParaRPr dirty="0"/>
          </a:p>
        </p:txBody>
      </p:sp>
      <p:sp>
        <p:nvSpPr>
          <p:cNvPr id="135" name="Jude 3 Dear friends, although I was very eager to write to you about the salvation we share, I felt compelled to write and urge you to contend for the faith that was once for all entrusted to God’s holy people. (NIV®)"/>
          <p:cNvSpPr>
            <a:spLocks noGrp="1"/>
          </p:cNvSpPr>
          <p:nvPr>
            <p:ph type="body" idx="1"/>
          </p:nvPr>
        </p:nvSpPr>
        <p:spPr>
          <a:xfrm>
            <a:off x="952501" y="3030636"/>
            <a:ext cx="11099800" cy="5859364"/>
          </a:xfrm>
          <a:prstGeom prst="rect">
            <a:avLst/>
          </a:prstGeom>
        </p:spPr>
        <p:txBody>
          <a:bodyPr>
            <a:normAutofit/>
          </a:bodyPr>
          <a:lstStyle/>
          <a:p>
            <a:pPr marL="0" indent="0">
              <a:buClrTx/>
              <a:buSzTx/>
              <a:buNone/>
              <a:defRPr sz="3600"/>
            </a:pPr>
            <a:r>
              <a:rPr lang="en-US" dirty="0" smtClean="0">
                <a:latin typeface="+mj-lt"/>
                <a:ea typeface="+mj-ea"/>
                <a:cs typeface="+mj-cs"/>
                <a:sym typeface="Archer Bold LF"/>
              </a:rPr>
              <a:t>What you believe affects how you live.</a:t>
            </a:r>
          </a:p>
          <a:p>
            <a:pPr marL="0" indent="0">
              <a:buClrTx/>
              <a:buSzTx/>
              <a:buNone/>
              <a:defRPr sz="3600"/>
            </a:pPr>
            <a:r>
              <a:rPr lang="en-US" dirty="0" smtClean="0">
                <a:latin typeface="+mj-lt"/>
                <a:ea typeface="+mj-ea"/>
                <a:cs typeface="+mj-cs"/>
                <a:sym typeface="Archer Bold LF"/>
              </a:rPr>
              <a:t>Do you believe God has your best in mind?</a:t>
            </a:r>
          </a:p>
          <a:p>
            <a:pPr marL="0" indent="0">
              <a:buClrTx/>
              <a:buSzTx/>
              <a:buNone/>
              <a:defRPr sz="3600"/>
            </a:pPr>
            <a:r>
              <a:rPr lang="en-US" dirty="0" smtClean="0">
                <a:latin typeface="+mj-lt"/>
                <a:ea typeface="+mj-ea"/>
                <a:cs typeface="+mj-cs"/>
                <a:sym typeface="Archer Bold LF"/>
              </a:rPr>
              <a:t>What about all those hard things in the Bible?</a:t>
            </a:r>
            <a:endParaRPr lang="en-US" dirty="0">
              <a:latin typeface="+mj-lt"/>
              <a:ea typeface="+mj-ea"/>
              <a:cs typeface="+mj-cs"/>
              <a:sym typeface="Archer Bold LF"/>
            </a:endParaRPr>
          </a:p>
          <a:p>
            <a:pPr marL="0" indent="0">
              <a:buClrTx/>
              <a:buSzTx/>
              <a:buNone/>
              <a:defRPr sz="3600"/>
            </a:pPr>
            <a:endParaRPr lang="en-US" dirty="0" smtClean="0">
              <a:latin typeface="+mj-lt"/>
              <a:ea typeface="+mj-ea"/>
              <a:cs typeface="+mj-cs"/>
              <a:sym typeface="Archer Bold LF"/>
            </a:endParaRPr>
          </a:p>
        </p:txBody>
      </p:sp>
    </p:spTree>
    <p:extLst>
      <p:ext uri="{BB962C8B-B14F-4D97-AF65-F5344CB8AC3E}">
        <p14:creationId xmlns:p14="http://schemas.microsoft.com/office/powerpoint/2010/main" val="3258740434"/>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What’s the difference between my faith and the faith?"/>
          <p:cNvSpPr>
            <a:spLocks noGrp="1"/>
          </p:cNvSpPr>
          <p:nvPr>
            <p:ph type="title"/>
          </p:nvPr>
        </p:nvSpPr>
        <p:spPr>
          <a:prstGeom prst="rect">
            <a:avLst/>
          </a:prstGeom>
        </p:spPr>
        <p:txBody>
          <a:bodyPr>
            <a:normAutofit/>
          </a:bodyPr>
          <a:lstStyle/>
          <a:p>
            <a:pPr defTabSz="461518">
              <a:defRPr sz="6320"/>
            </a:pPr>
            <a:r>
              <a:rPr lang="en-US" dirty="0"/>
              <a:t>Increase your view of Scripture and </a:t>
            </a:r>
            <a:r>
              <a:rPr lang="en-US" dirty="0" smtClean="0"/>
              <a:t>God</a:t>
            </a:r>
            <a:endParaRPr dirty="0"/>
          </a:p>
        </p:txBody>
      </p:sp>
      <p:sp>
        <p:nvSpPr>
          <p:cNvPr id="135" name="Jude 3 Dear friends, although I was very eager to write to you about the salvation we share, I felt compelled to write and urge you to contend for the faith that was once for all entrusted to God’s holy people. (NIV®)"/>
          <p:cNvSpPr>
            <a:spLocks noGrp="1"/>
          </p:cNvSpPr>
          <p:nvPr>
            <p:ph type="body" idx="1"/>
          </p:nvPr>
        </p:nvSpPr>
        <p:spPr>
          <a:xfrm>
            <a:off x="952501" y="3030636"/>
            <a:ext cx="11099800" cy="5859364"/>
          </a:xfrm>
          <a:prstGeom prst="rect">
            <a:avLst/>
          </a:prstGeom>
        </p:spPr>
        <p:txBody>
          <a:bodyPr>
            <a:normAutofit/>
          </a:bodyPr>
          <a:lstStyle/>
          <a:p>
            <a:pPr marL="0" indent="0">
              <a:buClrTx/>
              <a:buSzTx/>
              <a:buNone/>
              <a:defRPr sz="3600"/>
            </a:pPr>
            <a:r>
              <a:rPr lang="en-US" dirty="0" smtClean="0">
                <a:latin typeface="+mj-lt"/>
                <a:ea typeface="+mj-ea"/>
                <a:cs typeface="+mj-cs"/>
                <a:sym typeface="Archer Bold LF"/>
              </a:rPr>
              <a:t>The more you read and study the Scriptures, the more you see about God’s glory and the truth of Scripture.</a:t>
            </a:r>
            <a:endParaRPr lang="en-US" dirty="0">
              <a:latin typeface="+mj-lt"/>
              <a:ea typeface="+mj-ea"/>
              <a:cs typeface="+mj-cs"/>
              <a:sym typeface="Archer Bold LF"/>
            </a:endParaRPr>
          </a:p>
          <a:p>
            <a:pPr marL="0" indent="0">
              <a:buClrTx/>
              <a:buSzTx/>
              <a:buNone/>
              <a:defRPr sz="3600"/>
            </a:pPr>
            <a:r>
              <a:rPr lang="en-US" dirty="0" smtClean="0">
                <a:latin typeface="+mj-lt"/>
                <a:ea typeface="+mj-ea"/>
                <a:cs typeface="+mj-cs"/>
                <a:sym typeface="Archer Bold LF"/>
              </a:rPr>
              <a:t>Scripture reveals itself.</a:t>
            </a:r>
          </a:p>
        </p:txBody>
      </p:sp>
    </p:spTree>
    <p:extLst>
      <p:ext uri="{BB962C8B-B14F-4D97-AF65-F5344CB8AC3E}">
        <p14:creationId xmlns:p14="http://schemas.microsoft.com/office/powerpoint/2010/main" val="1112597428"/>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What’s the difference between my faith and the faith?"/>
          <p:cNvSpPr>
            <a:spLocks noGrp="1"/>
          </p:cNvSpPr>
          <p:nvPr>
            <p:ph type="title"/>
          </p:nvPr>
        </p:nvSpPr>
        <p:spPr>
          <a:prstGeom prst="rect">
            <a:avLst/>
          </a:prstGeom>
        </p:spPr>
        <p:txBody>
          <a:bodyPr/>
          <a:lstStyle/>
          <a:p>
            <a:pPr defTabSz="461518">
              <a:defRPr sz="6320"/>
            </a:pPr>
            <a:r>
              <a:rPr dirty="0"/>
              <a:t>What’s </a:t>
            </a:r>
            <a:r>
              <a:rPr lang="en-US" dirty="0" smtClean="0"/>
              <a:t>your view of Scripture</a:t>
            </a:r>
            <a:r>
              <a:rPr dirty="0" smtClean="0"/>
              <a:t>?</a:t>
            </a:r>
            <a:endParaRPr dirty="0"/>
          </a:p>
        </p:txBody>
      </p:sp>
      <p:sp>
        <p:nvSpPr>
          <p:cNvPr id="135" name="Jude 3 Dear friends, although I was very eager to write to you about the salvation we share, I felt compelled to write and urge you to contend for the faith that was once for all entrusted to God’s holy people. (NIV®)"/>
          <p:cNvSpPr>
            <a:spLocks noGrp="1"/>
          </p:cNvSpPr>
          <p:nvPr>
            <p:ph type="body" idx="1"/>
          </p:nvPr>
        </p:nvSpPr>
        <p:spPr>
          <a:prstGeom prst="rect">
            <a:avLst/>
          </a:prstGeom>
        </p:spPr>
        <p:txBody>
          <a:bodyPr/>
          <a:lstStyle/>
          <a:p>
            <a:pPr marL="0" indent="0">
              <a:buClrTx/>
              <a:buSzTx/>
              <a:buNone/>
              <a:defRPr sz="3600"/>
            </a:pPr>
            <a:r>
              <a:rPr lang="en-US" dirty="0">
                <a:latin typeface="+mj-lt"/>
                <a:ea typeface="+mj-ea"/>
                <a:cs typeface="+mj-cs"/>
                <a:sym typeface="Archer Bold LF"/>
              </a:rPr>
              <a:t>“I have been a Christian all these years not because I had the courage to hold on to an embattled view of Scripture, but because I have been held happily captive by the beauty of God and his ways that I see through the Scriptures.” – </a:t>
            </a:r>
            <a:r>
              <a:rPr lang="en-US" dirty="0" smtClean="0">
                <a:latin typeface="+mj-lt"/>
                <a:ea typeface="+mj-ea"/>
                <a:cs typeface="+mj-cs"/>
                <a:sym typeface="Archer Bold LF"/>
              </a:rPr>
              <a:t>John Piper</a:t>
            </a:r>
            <a:endParaRPr sz="1800" dirty="0"/>
          </a:p>
        </p:txBody>
      </p:sp>
    </p:spTree>
    <p:extLst>
      <p:ext uri="{BB962C8B-B14F-4D97-AF65-F5344CB8AC3E}">
        <p14:creationId xmlns:p14="http://schemas.microsoft.com/office/powerpoint/2010/main" val="420936095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What’s the difference between my faith and the faith?"/>
          <p:cNvSpPr>
            <a:spLocks noGrp="1"/>
          </p:cNvSpPr>
          <p:nvPr>
            <p:ph type="title"/>
          </p:nvPr>
        </p:nvSpPr>
        <p:spPr>
          <a:prstGeom prst="rect">
            <a:avLst/>
          </a:prstGeom>
        </p:spPr>
        <p:txBody>
          <a:bodyPr/>
          <a:lstStyle/>
          <a:p>
            <a:pPr defTabSz="461518">
              <a:defRPr sz="6320"/>
            </a:pPr>
            <a:r>
              <a:rPr dirty="0"/>
              <a:t>What’s </a:t>
            </a:r>
            <a:r>
              <a:rPr lang="en-US" dirty="0" smtClean="0"/>
              <a:t>your view of Scripture</a:t>
            </a:r>
            <a:r>
              <a:rPr dirty="0" smtClean="0"/>
              <a:t>?</a:t>
            </a:r>
            <a:endParaRPr dirty="0"/>
          </a:p>
        </p:txBody>
      </p:sp>
      <p:sp>
        <p:nvSpPr>
          <p:cNvPr id="135" name="Jude 3 Dear friends, although I was very eager to write to you about the salvation we share, I felt compelled to write and urge you to contend for the faith that was once for all entrusted to God’s holy people. (NIV®)"/>
          <p:cNvSpPr>
            <a:spLocks noGrp="1"/>
          </p:cNvSpPr>
          <p:nvPr>
            <p:ph type="body" idx="1"/>
          </p:nvPr>
        </p:nvSpPr>
        <p:spPr>
          <a:prstGeom prst="rect">
            <a:avLst/>
          </a:prstGeom>
        </p:spPr>
        <p:txBody>
          <a:bodyPr/>
          <a:lstStyle/>
          <a:p>
            <a:pPr marL="0" indent="0">
              <a:buClrTx/>
              <a:buSzTx/>
              <a:buNone/>
              <a:defRPr sz="3600"/>
            </a:pPr>
            <a:r>
              <a:rPr lang="en-US" dirty="0">
                <a:latin typeface="+mj-lt"/>
                <a:ea typeface="+mj-ea"/>
                <a:cs typeface="+mj-cs"/>
                <a:sym typeface="Archer Bold LF"/>
              </a:rPr>
              <a:t>“I have been a Christian all these years not because I had the courage to hold on to an embattled view of Scripture, but because I have been held happily captive by the beauty of God and his ways that I see through the Scriptures.” – </a:t>
            </a:r>
            <a:r>
              <a:rPr lang="en-US" dirty="0" smtClean="0">
                <a:latin typeface="+mj-lt"/>
                <a:ea typeface="+mj-ea"/>
                <a:cs typeface="+mj-cs"/>
                <a:sym typeface="Archer Bold LF"/>
              </a:rPr>
              <a:t>John Piper</a:t>
            </a:r>
            <a:endParaRPr sz="1800" dirty="0"/>
          </a:p>
        </p:txBody>
      </p:sp>
    </p:spTree>
    <p:extLst>
      <p:ext uri="{BB962C8B-B14F-4D97-AF65-F5344CB8AC3E}">
        <p14:creationId xmlns:p14="http://schemas.microsoft.com/office/powerpoint/2010/main" val="344683067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What’s the difference between my faith and the faith?"/>
          <p:cNvSpPr>
            <a:spLocks noGrp="1"/>
          </p:cNvSpPr>
          <p:nvPr>
            <p:ph type="title"/>
          </p:nvPr>
        </p:nvSpPr>
        <p:spPr>
          <a:prstGeom prst="rect">
            <a:avLst/>
          </a:prstGeom>
        </p:spPr>
        <p:txBody>
          <a:bodyPr/>
          <a:lstStyle/>
          <a:p>
            <a:pPr defTabSz="461518">
              <a:defRPr sz="6320"/>
            </a:pPr>
            <a:r>
              <a:rPr dirty="0"/>
              <a:t>What’s </a:t>
            </a:r>
            <a:r>
              <a:rPr lang="en-US" dirty="0" smtClean="0"/>
              <a:t>your view of Scripture</a:t>
            </a:r>
            <a:r>
              <a:rPr dirty="0" smtClean="0"/>
              <a:t>?</a:t>
            </a:r>
            <a:endParaRPr dirty="0"/>
          </a:p>
        </p:txBody>
      </p:sp>
      <p:sp>
        <p:nvSpPr>
          <p:cNvPr id="135" name="Jude 3 Dear friends, although I was very eager to write to you about the salvation we share, I felt compelled to write and urge you to contend for the faith that was once for all entrusted to God’s holy people. (NIV®)"/>
          <p:cNvSpPr>
            <a:spLocks noGrp="1"/>
          </p:cNvSpPr>
          <p:nvPr>
            <p:ph type="body" idx="1"/>
          </p:nvPr>
        </p:nvSpPr>
        <p:spPr>
          <a:prstGeom prst="rect">
            <a:avLst/>
          </a:prstGeom>
        </p:spPr>
        <p:txBody>
          <a:bodyPr/>
          <a:lstStyle/>
          <a:p>
            <a:pPr marL="0" indent="0">
              <a:buClrTx/>
              <a:buSzTx/>
              <a:buNone/>
              <a:defRPr sz="3600"/>
            </a:pPr>
            <a:r>
              <a:rPr lang="en-US" dirty="0" smtClean="0">
                <a:latin typeface="+mj-lt"/>
                <a:ea typeface="+mj-ea"/>
                <a:cs typeface="+mj-cs"/>
                <a:sym typeface="Archer Bold LF"/>
              </a:rPr>
              <a:t>“</a:t>
            </a:r>
            <a:r>
              <a:rPr lang="en-US" dirty="0">
                <a:latin typeface="+mj-lt"/>
                <a:ea typeface="+mj-ea"/>
                <a:cs typeface="+mj-cs"/>
                <a:sym typeface="Archer Bold LF"/>
              </a:rPr>
              <a:t>I believe in Christianity as I believe that the sun has risen: not only because I see it, but because by it I see everything else.” – C. S. </a:t>
            </a:r>
            <a:r>
              <a:rPr lang="en-US" dirty="0" smtClean="0">
                <a:latin typeface="+mj-lt"/>
                <a:ea typeface="+mj-ea"/>
                <a:cs typeface="+mj-cs"/>
                <a:sym typeface="Archer Bold LF"/>
              </a:rPr>
              <a:t>Lewis</a:t>
            </a:r>
            <a:endParaRPr sz="1800" dirty="0"/>
          </a:p>
        </p:txBody>
      </p:sp>
    </p:spTree>
    <p:extLst>
      <p:ext uri="{BB962C8B-B14F-4D97-AF65-F5344CB8AC3E}">
        <p14:creationId xmlns:p14="http://schemas.microsoft.com/office/powerpoint/2010/main" val="78454774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What’s the difference between my faith and the faith?"/>
          <p:cNvSpPr>
            <a:spLocks noGrp="1"/>
          </p:cNvSpPr>
          <p:nvPr>
            <p:ph type="title"/>
          </p:nvPr>
        </p:nvSpPr>
        <p:spPr>
          <a:prstGeom prst="rect">
            <a:avLst/>
          </a:prstGeom>
        </p:spPr>
        <p:txBody>
          <a:bodyPr/>
          <a:lstStyle/>
          <a:p>
            <a:pPr defTabSz="461518">
              <a:defRPr sz="6320"/>
            </a:pPr>
            <a:r>
              <a:rPr dirty="0"/>
              <a:t>What’s </a:t>
            </a:r>
            <a:r>
              <a:rPr lang="en-US" dirty="0" smtClean="0"/>
              <a:t>Cornerstones view of Scripture</a:t>
            </a:r>
            <a:r>
              <a:rPr dirty="0" smtClean="0"/>
              <a:t>?</a:t>
            </a:r>
            <a:endParaRPr dirty="0"/>
          </a:p>
        </p:txBody>
      </p:sp>
      <p:sp>
        <p:nvSpPr>
          <p:cNvPr id="135" name="Jude 3 Dear friends, although I was very eager to write to you about the salvation we share, I felt compelled to write and urge you to contend for the faith that was once for all entrusted to God’s holy people. (NIV®)"/>
          <p:cNvSpPr>
            <a:spLocks noGrp="1"/>
          </p:cNvSpPr>
          <p:nvPr>
            <p:ph type="body" idx="1"/>
          </p:nvPr>
        </p:nvSpPr>
        <p:spPr>
          <a:prstGeom prst="rect">
            <a:avLst/>
          </a:prstGeom>
        </p:spPr>
        <p:txBody>
          <a:bodyPr>
            <a:normAutofit/>
          </a:bodyPr>
          <a:lstStyle/>
          <a:p>
            <a:pPr marL="0" indent="0">
              <a:buClrTx/>
              <a:buSzTx/>
              <a:buNone/>
              <a:defRPr sz="3600"/>
            </a:pPr>
            <a:r>
              <a:rPr lang="en-US" dirty="0">
                <a:latin typeface="+mj-lt"/>
                <a:ea typeface="+mj-ea"/>
                <a:cs typeface="+mj-cs"/>
                <a:sym typeface="Archer Bold LF"/>
              </a:rPr>
              <a:t>I. The Scriptures</a:t>
            </a:r>
          </a:p>
          <a:p>
            <a:pPr marL="0" indent="0">
              <a:buClrTx/>
              <a:buSzTx/>
              <a:buNone/>
              <a:defRPr sz="3600"/>
            </a:pPr>
            <a:r>
              <a:rPr lang="en-US" dirty="0">
                <a:latin typeface="+mj-lt"/>
                <a:ea typeface="+mj-ea"/>
                <a:cs typeface="+mj-cs"/>
                <a:sym typeface="Archer Bold LF"/>
              </a:rPr>
              <a:t>1. We believe that the entirety of the Bible is the Word of God, free from error in the original words (inerrant), authored under the inspiration of the Holy Spirit (God-breathed), fully authoritative in all matters it addresses, incapable of being wrong (infallible), and always accomplishing its purposes</a:t>
            </a:r>
            <a:r>
              <a:rPr lang="en-US" dirty="0" smtClean="0">
                <a:latin typeface="+mj-lt"/>
                <a:ea typeface="+mj-ea"/>
                <a:cs typeface="+mj-cs"/>
                <a:sym typeface="Archer Bold LF"/>
              </a:rPr>
              <a:t>.</a:t>
            </a:r>
            <a:endParaRPr lang="en-US" dirty="0">
              <a:latin typeface="+mj-lt"/>
              <a:ea typeface="+mj-ea"/>
              <a:cs typeface="+mj-cs"/>
              <a:sym typeface="Archer Bold LF"/>
            </a:endParaRPr>
          </a:p>
        </p:txBody>
      </p:sp>
    </p:spTree>
    <p:extLst>
      <p:ext uri="{BB962C8B-B14F-4D97-AF65-F5344CB8AC3E}">
        <p14:creationId xmlns:p14="http://schemas.microsoft.com/office/powerpoint/2010/main" val="25440958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What’s the difference between my faith and the faith?"/>
          <p:cNvSpPr>
            <a:spLocks noGrp="1"/>
          </p:cNvSpPr>
          <p:nvPr>
            <p:ph type="title"/>
          </p:nvPr>
        </p:nvSpPr>
        <p:spPr>
          <a:prstGeom prst="rect">
            <a:avLst/>
          </a:prstGeom>
        </p:spPr>
        <p:txBody>
          <a:bodyPr/>
          <a:lstStyle/>
          <a:p>
            <a:pPr defTabSz="461518">
              <a:defRPr sz="6320"/>
            </a:pPr>
            <a:r>
              <a:rPr dirty="0"/>
              <a:t>What’s </a:t>
            </a:r>
            <a:r>
              <a:rPr lang="en-US" dirty="0" smtClean="0"/>
              <a:t>Cornerstones view of Scripture</a:t>
            </a:r>
            <a:r>
              <a:rPr dirty="0" smtClean="0"/>
              <a:t>?</a:t>
            </a:r>
            <a:endParaRPr dirty="0"/>
          </a:p>
        </p:txBody>
      </p:sp>
      <p:sp>
        <p:nvSpPr>
          <p:cNvPr id="135" name="Jude 3 Dear friends, although I was very eager to write to you about the salvation we share, I felt compelled to write and urge you to contend for the faith that was once for all entrusted to God’s holy people. (NIV®)"/>
          <p:cNvSpPr>
            <a:spLocks noGrp="1"/>
          </p:cNvSpPr>
          <p:nvPr>
            <p:ph type="body" idx="1"/>
          </p:nvPr>
        </p:nvSpPr>
        <p:spPr>
          <a:prstGeom prst="rect">
            <a:avLst/>
          </a:prstGeom>
        </p:spPr>
        <p:txBody>
          <a:bodyPr>
            <a:normAutofit/>
          </a:bodyPr>
          <a:lstStyle/>
          <a:p>
            <a:pPr marL="0" indent="0">
              <a:buClrTx/>
              <a:buSzTx/>
              <a:buNone/>
              <a:defRPr sz="3600"/>
            </a:pPr>
            <a:r>
              <a:rPr lang="en-US" dirty="0">
                <a:latin typeface="+mj-lt"/>
                <a:ea typeface="+mj-ea"/>
                <a:cs typeface="+mj-cs"/>
                <a:sym typeface="Archer Bold LF"/>
              </a:rPr>
              <a:t>I. The Scriptures</a:t>
            </a:r>
          </a:p>
          <a:p>
            <a:pPr marL="0" indent="0">
              <a:buClrTx/>
              <a:buSzTx/>
              <a:buNone/>
              <a:defRPr sz="3600"/>
            </a:pPr>
            <a:r>
              <a:rPr lang="en-US" dirty="0">
                <a:latin typeface="+mj-lt"/>
                <a:ea typeface="+mj-ea"/>
                <a:cs typeface="+mj-cs"/>
                <a:sym typeface="Archer Bold LF"/>
              </a:rPr>
              <a:t>1. We believe that </a:t>
            </a:r>
            <a:r>
              <a:rPr lang="en-US" b="1" u="sng" dirty="0">
                <a:solidFill>
                  <a:srgbClr val="FF0000"/>
                </a:solidFill>
                <a:latin typeface="+mj-lt"/>
                <a:ea typeface="+mj-ea"/>
                <a:cs typeface="+mj-cs"/>
                <a:sym typeface="Archer Bold LF"/>
              </a:rPr>
              <a:t>the entirety of the Bible </a:t>
            </a:r>
            <a:r>
              <a:rPr lang="en-US" dirty="0">
                <a:latin typeface="+mj-lt"/>
                <a:ea typeface="+mj-ea"/>
                <a:cs typeface="+mj-cs"/>
                <a:sym typeface="Archer Bold LF"/>
              </a:rPr>
              <a:t>is the Word of God, free from error in the original words (inerrant), authored under the inspiration of the Holy Spirit (God-breathed), fully authoritative in all matters it addresses, incapable of being wrong (infallible), and always accomplishing its purposes</a:t>
            </a:r>
            <a:r>
              <a:rPr lang="en-US" dirty="0" smtClean="0">
                <a:latin typeface="+mj-lt"/>
                <a:ea typeface="+mj-ea"/>
                <a:cs typeface="+mj-cs"/>
                <a:sym typeface="Archer Bold LF"/>
              </a:rPr>
              <a:t>.</a:t>
            </a:r>
            <a:endParaRPr lang="en-US" dirty="0">
              <a:latin typeface="+mj-lt"/>
              <a:ea typeface="+mj-ea"/>
              <a:cs typeface="+mj-cs"/>
              <a:sym typeface="Archer Bold LF"/>
            </a:endParaRPr>
          </a:p>
        </p:txBody>
      </p:sp>
    </p:spTree>
    <p:extLst>
      <p:ext uri="{BB962C8B-B14F-4D97-AF65-F5344CB8AC3E}">
        <p14:creationId xmlns:p14="http://schemas.microsoft.com/office/powerpoint/2010/main" val="100493582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What’s the difference between my faith and the faith?"/>
          <p:cNvSpPr>
            <a:spLocks noGrp="1"/>
          </p:cNvSpPr>
          <p:nvPr>
            <p:ph type="title"/>
          </p:nvPr>
        </p:nvSpPr>
        <p:spPr>
          <a:prstGeom prst="rect">
            <a:avLst/>
          </a:prstGeom>
        </p:spPr>
        <p:txBody>
          <a:bodyPr/>
          <a:lstStyle/>
          <a:p>
            <a:pPr defTabSz="461518">
              <a:defRPr sz="6320"/>
            </a:pPr>
            <a:r>
              <a:rPr lang="en-US" dirty="0" smtClean="0"/>
              <a:t>The Entirety of the Bible</a:t>
            </a:r>
            <a:endParaRPr dirty="0"/>
          </a:p>
        </p:txBody>
      </p:sp>
      <p:sp>
        <p:nvSpPr>
          <p:cNvPr id="135" name="Jude 3 Dear friends, although I was very eager to write to you about the salvation we share, I felt compelled to write and urge you to contend for the faith that was once for all entrusted to God’s holy people. (NIV®)"/>
          <p:cNvSpPr>
            <a:spLocks noGrp="1"/>
          </p:cNvSpPr>
          <p:nvPr>
            <p:ph type="body" idx="1"/>
          </p:nvPr>
        </p:nvSpPr>
        <p:spPr>
          <a:prstGeom prst="rect">
            <a:avLst/>
          </a:prstGeom>
        </p:spPr>
        <p:txBody>
          <a:bodyPr/>
          <a:lstStyle/>
          <a:p>
            <a:pPr marL="0" indent="0">
              <a:buClrTx/>
              <a:buSzTx/>
              <a:buNone/>
              <a:defRPr sz="3600"/>
            </a:pPr>
            <a:r>
              <a:rPr lang="en-US" dirty="0" smtClean="0">
                <a:latin typeface="+mj-lt"/>
                <a:ea typeface="+mj-ea"/>
                <a:cs typeface="+mj-cs"/>
                <a:sym typeface="Archer Bold LF"/>
              </a:rPr>
              <a:t>Canon</a:t>
            </a:r>
          </a:p>
          <a:p>
            <a:pPr marL="0" indent="0">
              <a:buClrTx/>
              <a:buSzTx/>
              <a:buNone/>
              <a:defRPr sz="3600"/>
            </a:pPr>
            <a:r>
              <a:rPr lang="en-US" dirty="0" smtClean="0">
                <a:latin typeface="+mj-lt"/>
                <a:ea typeface="+mj-ea"/>
                <a:cs typeface="+mj-cs"/>
                <a:sym typeface="Archer Bold LF"/>
              </a:rPr>
              <a:t>Old Testament (Jewish Bible)</a:t>
            </a:r>
          </a:p>
          <a:p>
            <a:pPr marL="0" indent="0">
              <a:buClrTx/>
              <a:buSzTx/>
              <a:buNone/>
              <a:defRPr sz="3600"/>
            </a:pPr>
            <a:r>
              <a:rPr lang="en-US" dirty="0" smtClean="0">
                <a:latin typeface="+mj-lt"/>
                <a:ea typeface="+mj-ea"/>
                <a:cs typeface="+mj-cs"/>
                <a:sym typeface="Archer Bold LF"/>
              </a:rPr>
              <a:t>New Testament</a:t>
            </a:r>
            <a:endParaRPr lang="en-US" sz="1800" dirty="0"/>
          </a:p>
        </p:txBody>
      </p:sp>
    </p:spTree>
    <p:extLst>
      <p:ext uri="{BB962C8B-B14F-4D97-AF65-F5344CB8AC3E}">
        <p14:creationId xmlns:p14="http://schemas.microsoft.com/office/powerpoint/2010/main" val="60053762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What’s the difference between my faith and the faith?"/>
          <p:cNvSpPr>
            <a:spLocks noGrp="1"/>
          </p:cNvSpPr>
          <p:nvPr>
            <p:ph type="title"/>
          </p:nvPr>
        </p:nvSpPr>
        <p:spPr>
          <a:prstGeom prst="rect">
            <a:avLst/>
          </a:prstGeom>
        </p:spPr>
        <p:txBody>
          <a:bodyPr/>
          <a:lstStyle/>
          <a:p>
            <a:pPr defTabSz="461518">
              <a:defRPr sz="6320"/>
            </a:pPr>
            <a:r>
              <a:rPr lang="en-US" dirty="0" smtClean="0"/>
              <a:t>New Testament Authority</a:t>
            </a:r>
            <a:endParaRPr dirty="0"/>
          </a:p>
        </p:txBody>
      </p:sp>
      <p:sp>
        <p:nvSpPr>
          <p:cNvPr id="135" name="Jude 3 Dear friends, although I was very eager to write to you about the salvation we share, I felt compelled to write and urge you to contend for the faith that was once for all entrusted to God’s holy people. (NIV®)"/>
          <p:cNvSpPr>
            <a:spLocks noGrp="1"/>
          </p:cNvSpPr>
          <p:nvPr>
            <p:ph type="body" idx="1"/>
          </p:nvPr>
        </p:nvSpPr>
        <p:spPr>
          <a:prstGeom prst="rect">
            <a:avLst/>
          </a:prstGeom>
        </p:spPr>
        <p:txBody>
          <a:bodyPr>
            <a:normAutofit/>
          </a:bodyPr>
          <a:lstStyle/>
          <a:p>
            <a:pPr marL="0" indent="0">
              <a:buClrTx/>
              <a:buSzTx/>
              <a:buNone/>
              <a:defRPr sz="3600"/>
            </a:pPr>
            <a:r>
              <a:rPr lang="en-US" dirty="0">
                <a:latin typeface="+mj-lt"/>
                <a:ea typeface="+mj-ea"/>
                <a:cs typeface="+mj-cs"/>
                <a:sym typeface="Archer Bold LF"/>
              </a:rPr>
              <a:t>“Long ago, at many times and in many ways, God spoke to our fathers by the prophets, but in these last days he has spoken to us by his Son” (Heb. 1:1–2</a:t>
            </a:r>
            <a:r>
              <a:rPr lang="en-US" dirty="0" smtClean="0">
                <a:latin typeface="+mj-lt"/>
                <a:ea typeface="+mj-ea"/>
                <a:cs typeface="+mj-cs"/>
                <a:sym typeface="Archer Bold LF"/>
              </a:rPr>
              <a:t>).</a:t>
            </a:r>
          </a:p>
          <a:p>
            <a:pPr marL="0" indent="0">
              <a:buClrTx/>
              <a:buSzTx/>
              <a:buNone/>
              <a:defRPr sz="3600"/>
            </a:pPr>
            <a:r>
              <a:rPr lang="en-US" dirty="0">
                <a:latin typeface="+mj-lt"/>
                <a:ea typeface="+mj-ea"/>
                <a:cs typeface="+mj-cs"/>
                <a:sym typeface="Archer Bold LF"/>
              </a:rPr>
              <a:t>“In the beginning was the Word, and the Word was with God, and the Word was God. . . . And the Word became flesh and dwelt among us, and we have seen his glory, glory as of the only Son from the Father, full of grace and truth” (John 1:1, 14</a:t>
            </a:r>
            <a:r>
              <a:rPr lang="en-US" dirty="0" smtClean="0">
                <a:latin typeface="+mj-lt"/>
                <a:ea typeface="+mj-ea"/>
                <a:cs typeface="+mj-cs"/>
                <a:sym typeface="Archer Bold LF"/>
              </a:rPr>
              <a:t>).</a:t>
            </a:r>
          </a:p>
        </p:txBody>
      </p:sp>
    </p:spTree>
    <p:extLst>
      <p:ext uri="{BB962C8B-B14F-4D97-AF65-F5344CB8AC3E}">
        <p14:creationId xmlns:p14="http://schemas.microsoft.com/office/powerpoint/2010/main" val="1652528518"/>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A5D77"/>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cher Bold LF"/>
        <a:ea typeface="Archer Bold LF"/>
        <a:cs typeface="Archer Bold LF"/>
      </a:majorFont>
      <a:minorFont>
        <a:latin typeface="Archer Medium LF"/>
        <a:ea typeface="Archer Medium LF"/>
        <a:cs typeface="Archer Medium LF"/>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A5D77"/>
            </a:solidFill>
            <a:effectLst/>
            <a:uFillTx/>
            <a:latin typeface="+mn-lt"/>
            <a:ea typeface="+mn-ea"/>
            <a:cs typeface="+mn-cs"/>
            <a:sym typeface="Archer Medium LF"/>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cher Bold LF"/>
        <a:ea typeface="Archer Bold LF"/>
        <a:cs typeface="Archer Bold LF"/>
      </a:majorFont>
      <a:minorFont>
        <a:latin typeface="Archer Medium LF"/>
        <a:ea typeface="Archer Medium LF"/>
        <a:cs typeface="Archer Medium LF"/>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A5D77"/>
            </a:solidFill>
            <a:effectLst/>
            <a:uFillTx/>
            <a:latin typeface="+mn-lt"/>
            <a:ea typeface="+mn-ea"/>
            <a:cs typeface="+mn-cs"/>
            <a:sym typeface="Archer Medium LF"/>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462</TotalTime>
  <Words>1971</Words>
  <Application>Microsoft Office PowerPoint</Application>
  <PresentationFormat>Custom</PresentationFormat>
  <Paragraphs>96</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Archer Bold LF</vt:lpstr>
      <vt:lpstr>Archer Book LF Italic</vt:lpstr>
      <vt:lpstr>Archer Medium LF</vt:lpstr>
      <vt:lpstr>Helvetica Light</vt:lpstr>
      <vt:lpstr>Helvetica Neue</vt:lpstr>
      <vt:lpstr>White</vt:lpstr>
      <vt:lpstr>What We Believe Matters</vt:lpstr>
      <vt:lpstr>What’s your view of Scripture?</vt:lpstr>
      <vt:lpstr>What’s your view of Scripture?</vt:lpstr>
      <vt:lpstr>What’s your view of Scripture?</vt:lpstr>
      <vt:lpstr>What’s your view of Scripture?</vt:lpstr>
      <vt:lpstr>What’s Cornerstones view of Scripture?</vt:lpstr>
      <vt:lpstr>What’s Cornerstones view of Scripture?</vt:lpstr>
      <vt:lpstr>The Entirety of the Bible</vt:lpstr>
      <vt:lpstr>New Testament Authority</vt:lpstr>
      <vt:lpstr>New Testament Authority</vt:lpstr>
      <vt:lpstr>What’s Cornerstones view of Scripture?</vt:lpstr>
      <vt:lpstr>Words Matter</vt:lpstr>
      <vt:lpstr>Words Matter</vt:lpstr>
      <vt:lpstr>Words Matter</vt:lpstr>
      <vt:lpstr>Words Matter</vt:lpstr>
      <vt:lpstr>Free From Error</vt:lpstr>
      <vt:lpstr>Free From Error</vt:lpstr>
      <vt:lpstr>What’s Cornerstones view of Scripture?</vt:lpstr>
      <vt:lpstr>Authored Under the Inspiration of the Holy Spirit</vt:lpstr>
      <vt:lpstr>What’s Cornerstones view of Scripture?</vt:lpstr>
      <vt:lpstr>Fully Authoritative</vt:lpstr>
      <vt:lpstr>Fully Authoritative</vt:lpstr>
      <vt:lpstr>What’s Cornerstones view of Scripture?</vt:lpstr>
      <vt:lpstr>Incapable of Being Wrong</vt:lpstr>
      <vt:lpstr>What’s Cornerstones view of Scripture?</vt:lpstr>
      <vt:lpstr>Always Accomplishing Its Purposes</vt:lpstr>
      <vt:lpstr>What’s Cornerstones view of Scripture?</vt:lpstr>
      <vt:lpstr>Okay, I Believe, Now What?</vt:lpstr>
      <vt:lpstr>Hide God’s Word in Your Heart</vt:lpstr>
      <vt:lpstr>Right Belief = Right Living</vt:lpstr>
      <vt:lpstr>Increase your view of Scripture and God</vt:lpstr>
      <vt:lpstr>What’s your view of Scripture?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We Believe Matters</dc:title>
  <dc:creator>Andy</dc:creator>
  <cp:lastModifiedBy>Andrew Bradshaw</cp:lastModifiedBy>
  <cp:revision>15</cp:revision>
  <dcterms:modified xsi:type="dcterms:W3CDTF">2017-06-17T19:16:37Z</dcterms:modified>
</cp:coreProperties>
</file>