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75" r:id="rId5"/>
    <p:sldId id="278" r:id="rId6"/>
    <p:sldId id="276" r:id="rId7"/>
    <p:sldId id="280" r:id="rId8"/>
    <p:sldId id="283" r:id="rId9"/>
    <p:sldId id="281" r:id="rId10"/>
    <p:sldId id="291" r:id="rId11"/>
    <p:sldId id="285" r:id="rId12"/>
    <p:sldId id="260" r:id="rId13"/>
    <p:sldId id="286" r:id="rId14"/>
    <p:sldId id="287" r:id="rId15"/>
    <p:sldId id="288" r:id="rId16"/>
    <p:sldId id="289" r:id="rId17"/>
    <p:sldId id="290" r:id="rId18"/>
    <p:sldId id="292" r:id="rId19"/>
    <p:sldId id="293" r:id="rId20"/>
    <p:sldId id="295" r:id="rId21"/>
    <p:sldId id="298" r:id="rId22"/>
    <p:sldId id="296" r:id="rId23"/>
    <p:sldId id="297" r:id="rId24"/>
    <p:sldId id="299" r:id="rId25"/>
    <p:sldId id="30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38" y="-7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500787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795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767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446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34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72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1270000" y="3577828"/>
            <a:ext cx="10464800" cy="1370757"/>
          </a:xfrm>
          <a:prstGeom prst="rect">
            <a:avLst/>
          </a:prstGeom>
        </p:spPr>
        <p:txBody>
          <a:bodyPr anchor="b"/>
          <a:lstStyle/>
          <a:p>
            <a:r>
              <a:t>Title Text</a:t>
            </a:r>
          </a:p>
        </p:txBody>
      </p:sp>
      <p:sp>
        <p:nvSpPr>
          <p:cNvPr id="12" name="Body Level One…"/>
          <p:cNvSpPr>
            <a:spLocks noGrp="1"/>
          </p:cNvSpPr>
          <p:nvPr>
            <p:ph type="body" sz="half" idx="1"/>
          </p:nvPr>
        </p:nvSpPr>
        <p:spPr>
          <a:xfrm>
            <a:off x="1270000" y="5037484"/>
            <a:ext cx="10464800" cy="2586088"/>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xfrm>
            <a:off x="6368288" y="9251950"/>
            <a:ext cx="255525" cy="254000"/>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10" name="Caption"/>
          <p:cNvSpPr/>
          <p:nvPr/>
        </p:nvSpPr>
        <p:spPr>
          <a:xfrm>
            <a:off x="5654065" y="4598441"/>
            <a:ext cx="1696670" cy="55671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Caption</a:t>
            </a:r>
          </a:p>
        </p:txBody>
      </p:sp>
      <p:sp>
        <p:nvSpPr>
          <p:cNvPr id="11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Archer Medium LF"/>
              </a:defRPr>
            </a:lvl1pPr>
          </a:lstStyle>
          <a:p>
            <a:r>
              <a:t>Title Text</a:t>
            </a:r>
          </a:p>
        </p:txBody>
      </p:sp>
      <p:sp>
        <p:nvSpPr>
          <p:cNvPr id="40" name="Body Level One…"/>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xfrm>
            <a:off x="952500" y="3030636"/>
            <a:ext cx="11099800" cy="5859364"/>
          </a:xfrm>
          <a:prstGeom prst="rect">
            <a:avLst/>
          </a:prstGeom>
        </p:spPr>
        <p:txBody>
          <a:bodyPr anchor="t"/>
          <a:lstStyle>
            <a:lvl1pPr marL="555624" indent="-555624">
              <a:buClr>
                <a:srgbClr val="1D4250"/>
              </a:buClr>
              <a:buChar char="✦"/>
            </a:lvl1pPr>
            <a:lvl2pPr>
              <a:buClr>
                <a:srgbClr val="1D4250"/>
              </a:buClr>
              <a:buChar char="✦"/>
            </a:lvl2pPr>
            <a:lvl3pPr>
              <a:buClr>
                <a:srgbClr val="1D4250"/>
              </a:buClr>
              <a:buChar char="✦"/>
            </a:lvl3pPr>
            <a:lvl4pPr>
              <a:buClr>
                <a:srgbClr val="1D4250"/>
              </a:buClr>
              <a:buChar char="✦"/>
            </a:lvl4pPr>
            <a:lvl5pPr>
              <a:buClr>
                <a:srgbClr val="1D4250"/>
              </a:buClr>
              <a:buChar cha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952500" y="2603500"/>
            <a:ext cx="5334000" cy="6286500"/>
          </a:xfrm>
          <a:prstGeom prst="rect">
            <a:avLst/>
          </a:prstGeom>
        </p:spPr>
        <p:txBody>
          <a:bodyPr/>
          <a:lstStyle>
            <a:lvl1pPr marL="342900" indent="-342900">
              <a:spcBef>
                <a:spcPts val="3200"/>
              </a:spcBef>
              <a:buClr>
                <a:srgbClr val="1D4250"/>
              </a:buClr>
              <a:buChar char="✦"/>
              <a:defRPr sz="2800"/>
            </a:lvl1pPr>
            <a:lvl2pPr marL="685800" indent="-342900">
              <a:spcBef>
                <a:spcPts val="3200"/>
              </a:spcBef>
              <a:buClr>
                <a:srgbClr val="1D4250"/>
              </a:buClr>
              <a:buChar char="✦"/>
              <a:defRPr sz="2800"/>
            </a:lvl2pPr>
            <a:lvl3pPr marL="1028700" indent="-342900">
              <a:spcBef>
                <a:spcPts val="3200"/>
              </a:spcBef>
              <a:buClr>
                <a:srgbClr val="1D4250"/>
              </a:buClr>
              <a:buChar char="✦"/>
              <a:defRPr sz="2800"/>
            </a:lvl3pPr>
            <a:lvl4pPr marL="1371600" indent="-342900">
              <a:spcBef>
                <a:spcPts val="3200"/>
              </a:spcBef>
              <a:buClr>
                <a:srgbClr val="1D4250"/>
              </a:buClr>
              <a:buChar char="✦"/>
              <a:defRPr sz="2800"/>
            </a:lvl4pPr>
            <a:lvl5pPr marL="1714500" indent="-342900">
              <a:spcBef>
                <a:spcPts val="3200"/>
              </a:spcBef>
              <a:buClr>
                <a:srgbClr val="1D4250"/>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952500" y="1270000"/>
            <a:ext cx="11099800" cy="7213600"/>
          </a:xfrm>
          <a:prstGeom prst="rect">
            <a:avLst/>
          </a:prstGeom>
        </p:spPr>
        <p:txBody>
          <a:bodyPr/>
          <a:lstStyle>
            <a:lvl1pPr>
              <a:buClr>
                <a:srgbClr val="1D4250"/>
              </a:buClr>
              <a:buChar char="✦"/>
            </a:lvl1pPr>
            <a:lvl2pPr>
              <a:buClr>
                <a:srgbClr val="1D4250"/>
              </a:buClr>
              <a:buChar char="✦"/>
            </a:lvl2pPr>
            <a:lvl3pPr>
              <a:buClr>
                <a:srgbClr val="1D4250"/>
              </a:buClr>
              <a:buChar char="✦"/>
            </a:lvl3pPr>
            <a:lvl4pPr>
              <a:buClr>
                <a:srgbClr val="1D4250"/>
              </a:buClr>
              <a:buChar char="✦"/>
            </a:lvl4pPr>
            <a:lvl5pPr>
              <a:buClr>
                <a:srgbClr val="1D4250"/>
              </a:buClr>
              <a:buChar cha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6CCE0"/>
            </a:gs>
            <a:gs pos="100000">
              <a:srgbClr val="E8EAEA"/>
            </a:gs>
          </a:gsLst>
          <a:lin ang="5400000" scaled="0"/>
        </a:gra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ghtstock.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lightstock_337649_small_ccc.jpg" descr="lightstock_337649_small_ccc.jpg"/>
          <p:cNvPicPr>
            <a:picLocks noChangeAspect="1"/>
          </p:cNvPicPr>
          <p:nvPr/>
        </p:nvPicPr>
        <p:blipFill>
          <a:blip r:embed="rId2">
            <a:extLst/>
          </a:blip>
          <a:srcRect t="13195" b="4641"/>
          <a:stretch>
            <a:fillRect/>
          </a:stretch>
        </p:blipFill>
        <p:spPr>
          <a:xfrm>
            <a:off x="0" y="1915"/>
            <a:ext cx="13004801" cy="6918680"/>
          </a:xfrm>
          <a:prstGeom prst="rect">
            <a:avLst/>
          </a:prstGeom>
          <a:ln w="12700">
            <a:miter lim="400000"/>
          </a:ln>
        </p:spPr>
      </p:pic>
      <p:sp>
        <p:nvSpPr>
          <p:cNvPr id="128" name="What We Believe Matters"/>
          <p:cNvSpPr>
            <a:spLocks noGrp="1"/>
          </p:cNvSpPr>
          <p:nvPr>
            <p:ph type="ctrTitle"/>
          </p:nvPr>
        </p:nvSpPr>
        <p:spPr>
          <a:xfrm>
            <a:off x="1270000" y="8156834"/>
            <a:ext cx="10464800" cy="1024947"/>
          </a:xfrm>
          <a:prstGeom prst="rect">
            <a:avLst/>
          </a:prstGeom>
        </p:spPr>
        <p:txBody>
          <a:bodyPr>
            <a:normAutofit fontScale="90000"/>
          </a:bodyPr>
          <a:lstStyle>
            <a:lvl1pPr defTabSz="519937">
              <a:defRPr sz="7119"/>
            </a:lvl1pPr>
          </a:lstStyle>
          <a:p>
            <a:r>
              <a:rPr lang="en-US" dirty="0"/>
              <a:t>Experiencing the Triune God at Cornerstone</a:t>
            </a:r>
            <a:endParaRPr dirty="0"/>
          </a:p>
        </p:txBody>
      </p:sp>
      <p:sp>
        <p:nvSpPr>
          <p:cNvPr id="130" name="Pic via: lightstock.com"/>
          <p:cNvSpPr/>
          <p:nvPr/>
        </p:nvSpPr>
        <p:spPr>
          <a:xfrm>
            <a:off x="11439893" y="9405382"/>
            <a:ext cx="1469477" cy="293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defRPr sz="1000">
                <a:latin typeface="+mj-lt"/>
                <a:ea typeface="+mj-ea"/>
                <a:cs typeface="+mj-cs"/>
                <a:sym typeface="Archer Bold LF"/>
              </a:defRPr>
            </a:pPr>
            <a:r>
              <a:t>Pic via: </a:t>
            </a:r>
            <a:r>
              <a:rPr u="sng">
                <a:hlinkClick r:id="rId3"/>
              </a:rPr>
              <a:t>lightstock.com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a:p>
            <a:pPr marL="742950" indent="-742950">
              <a:buFont typeface="+mj-lt"/>
              <a:buAutoNum type="arabicPeriod"/>
              <a:defRPr sz="3600"/>
            </a:pPr>
            <a:r>
              <a:rPr lang="en-US" sz="3600" dirty="0"/>
              <a:t>There is </a:t>
            </a:r>
            <a:r>
              <a:rPr lang="en-US" sz="3600" u="sng" dirty="0"/>
              <a:t>one</a:t>
            </a:r>
            <a:r>
              <a:rPr lang="en-US" sz="3600" dirty="0"/>
              <a:t> God.</a:t>
            </a:r>
          </a:p>
          <a:p>
            <a:pPr marL="1249187" lvl="1" indent="-742950">
              <a:defRPr sz="3600"/>
            </a:pPr>
            <a:r>
              <a:rPr lang="en-US" sz="3600" i="1" dirty="0"/>
              <a:t>Matthew 28:19 </a:t>
            </a:r>
            <a:r>
              <a:rPr lang="en-US" sz="3600" dirty="0"/>
              <a:t>Therefore go and make disciples of all nations, baptizing them in the name of the Father and of the Son and of the Holy Spirit.</a:t>
            </a:r>
          </a:p>
        </p:txBody>
      </p:sp>
    </p:spTree>
    <p:extLst>
      <p:ext uri="{BB962C8B-B14F-4D97-AF65-F5344CB8AC3E}">
        <p14:creationId xmlns:p14="http://schemas.microsoft.com/office/powerpoint/2010/main" val="25255128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smtClean="0"/>
              <a:t>Cornerstone Statement of Faith (</a:t>
            </a:r>
            <a:r>
              <a:rPr lang="en-US" dirty="0" err="1" smtClean="0"/>
              <a:t>II.2</a:t>
            </a:r>
            <a:r>
              <a:rPr lang="en-US" dirty="0" smtClean="0"/>
              <a:t>)</a:t>
            </a:r>
            <a:endParaRPr dirty="0"/>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None/>
              <a:defRPr sz="3600"/>
            </a:pPr>
            <a:r>
              <a:rPr lang="en-US" sz="4800" dirty="0" smtClean="0">
                <a:solidFill>
                  <a:schemeClr val="tx1"/>
                </a:solidFill>
              </a:rPr>
              <a:t>We </a:t>
            </a:r>
            <a:r>
              <a:rPr lang="en-US" sz="4800" dirty="0">
                <a:solidFill>
                  <a:schemeClr val="tx1"/>
                </a:solidFill>
              </a:rPr>
              <a:t>believe in one God eternally existing in three persons: Father, Son, and Holy Spirit (Trinity).</a:t>
            </a:r>
          </a:p>
        </p:txBody>
      </p:sp>
    </p:spTree>
    <p:extLst>
      <p:ext uri="{BB962C8B-B14F-4D97-AF65-F5344CB8AC3E}">
        <p14:creationId xmlns:p14="http://schemas.microsoft.com/office/powerpoint/2010/main" val="282578801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141"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defTabSz="572516">
              <a:spcBef>
                <a:spcPts val="4100"/>
              </a:spcBef>
              <a:buClrTx/>
              <a:buSzTx/>
              <a:buNone/>
              <a:defRPr sz="3528"/>
            </a:pPr>
            <a:endParaRPr sz="1764"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Three Dimensions</a:t>
            </a:r>
            <a:endParaRPr dirty="0"/>
          </a:p>
        </p:txBody>
      </p:sp>
      <p:cxnSp>
        <p:nvCxnSpPr>
          <p:cNvPr id="3" name="Straight Connector 2"/>
          <p:cNvCxnSpPr/>
          <p:nvPr/>
        </p:nvCxnSpPr>
        <p:spPr>
          <a:xfrm>
            <a:off x="1928553" y="2726575"/>
            <a:ext cx="2227811" cy="227768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12" name="Table 11"/>
          <p:cNvGraphicFramePr>
            <a:graphicFrameLocks noGrp="1"/>
          </p:cNvGraphicFramePr>
          <p:nvPr>
            <p:extLst>
              <p:ext uri="{D42A27DB-BD31-4B8C-83A1-F6EECF244321}">
                <p14:modId xmlns:p14="http://schemas.microsoft.com/office/powerpoint/2010/main" val="2598878318"/>
              </p:ext>
            </p:extLst>
          </p:nvPr>
        </p:nvGraphicFramePr>
        <p:xfrm>
          <a:off x="1014152" y="6159832"/>
          <a:ext cx="11055927" cy="1974121"/>
        </p:xfrm>
        <a:graphic>
          <a:graphicData uri="http://schemas.openxmlformats.org/drawingml/2006/table">
            <a:tbl>
              <a:tblPr firstRow="1" bandRow="1">
                <a:tableStyleId>{5940675A-B579-460E-94D1-54222C63F5DA}</a:tableStyleId>
              </a:tblPr>
              <a:tblGrid>
                <a:gridCol w="3685309"/>
                <a:gridCol w="3685309"/>
                <a:gridCol w="3685309"/>
              </a:tblGrid>
              <a:tr h="772983">
                <a:tc>
                  <a:txBody>
                    <a:bodyPr/>
                    <a:lstStyle/>
                    <a:p>
                      <a:r>
                        <a:rPr lang="en-US" sz="3600" baseline="0" dirty="0" err="1" smtClean="0"/>
                        <a:t>1D</a:t>
                      </a:r>
                      <a:endParaRPr lang="en-US" sz="3600" baseline="0" dirty="0"/>
                    </a:p>
                  </a:txBody>
                  <a:tcPr/>
                </a:tc>
                <a:tc>
                  <a:txBody>
                    <a:bodyPr/>
                    <a:lstStyle/>
                    <a:p>
                      <a:endParaRPr lang="en-US" sz="3600" baseline="0" dirty="0"/>
                    </a:p>
                  </a:txBody>
                  <a:tcPr/>
                </a:tc>
                <a:tc>
                  <a:txBody>
                    <a:bodyPr/>
                    <a:lstStyle/>
                    <a:p>
                      <a:endParaRPr lang="en-US" sz="3600" baseline="0" dirty="0"/>
                    </a:p>
                  </a:txBody>
                  <a:tcPr/>
                </a:tc>
              </a:tr>
              <a:tr h="1201138">
                <a:tc>
                  <a:txBody>
                    <a:bodyPr/>
                    <a:lstStyle/>
                    <a:p>
                      <a:r>
                        <a:rPr lang="en-US" sz="3600" baseline="0" dirty="0" smtClean="0"/>
                        <a:t>Line</a:t>
                      </a:r>
                      <a:endParaRPr lang="en-US" sz="3600" baseline="0" dirty="0"/>
                    </a:p>
                  </a:txBody>
                  <a:tcPr/>
                </a:tc>
                <a:tc>
                  <a:txBody>
                    <a:bodyPr/>
                    <a:lstStyle/>
                    <a:p>
                      <a:endParaRPr lang="en-US" sz="3600" baseline="0" dirty="0"/>
                    </a:p>
                  </a:txBody>
                  <a:tcPr/>
                </a:tc>
                <a:tc>
                  <a:txBody>
                    <a:bodyPr/>
                    <a:lstStyle/>
                    <a:p>
                      <a:endParaRPr lang="en-US" sz="3600" baseline="0" dirty="0"/>
                    </a:p>
                  </a:txBody>
                  <a:tcPr/>
                </a:tc>
              </a:tr>
            </a:tbl>
          </a:graphicData>
        </a:graphic>
      </p:graphicFrame>
    </p:spTree>
    <p:extLst>
      <p:ext uri="{BB962C8B-B14F-4D97-AF65-F5344CB8AC3E}">
        <p14:creationId xmlns:p14="http://schemas.microsoft.com/office/powerpoint/2010/main" val="72187054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Three Dimensions</a:t>
            </a:r>
            <a:endParaRPr dirty="0"/>
          </a:p>
        </p:txBody>
      </p:sp>
      <p:cxnSp>
        <p:nvCxnSpPr>
          <p:cNvPr id="3" name="Straight Connector 2"/>
          <p:cNvCxnSpPr/>
          <p:nvPr/>
        </p:nvCxnSpPr>
        <p:spPr>
          <a:xfrm>
            <a:off x="1928553" y="2726575"/>
            <a:ext cx="2227811" cy="227768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 name="Rectangle 3"/>
          <p:cNvSpPr/>
          <p:nvPr/>
        </p:nvSpPr>
        <p:spPr>
          <a:xfrm>
            <a:off x="5203761" y="2726575"/>
            <a:ext cx="2510444" cy="2277687"/>
          </a:xfrm>
          <a:prstGeom prst="rect">
            <a:avLst/>
          </a:prstGeom>
          <a:noFill/>
          <a:ln w="38100" cap="flat">
            <a:solidFill>
              <a:schemeClr val="bg2">
                <a:lumMod val="10000"/>
              </a:schemeClr>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2" name="Table 11"/>
          <p:cNvGraphicFramePr>
            <a:graphicFrameLocks noGrp="1"/>
          </p:cNvGraphicFramePr>
          <p:nvPr>
            <p:extLst>
              <p:ext uri="{D42A27DB-BD31-4B8C-83A1-F6EECF244321}">
                <p14:modId xmlns:p14="http://schemas.microsoft.com/office/powerpoint/2010/main" val="2165395883"/>
              </p:ext>
            </p:extLst>
          </p:nvPr>
        </p:nvGraphicFramePr>
        <p:xfrm>
          <a:off x="1014152" y="6159832"/>
          <a:ext cx="11055927" cy="1974121"/>
        </p:xfrm>
        <a:graphic>
          <a:graphicData uri="http://schemas.openxmlformats.org/drawingml/2006/table">
            <a:tbl>
              <a:tblPr firstRow="1" bandRow="1">
                <a:tableStyleId>{5940675A-B579-460E-94D1-54222C63F5DA}</a:tableStyleId>
              </a:tblPr>
              <a:tblGrid>
                <a:gridCol w="3685309"/>
                <a:gridCol w="3685309"/>
                <a:gridCol w="3685309"/>
              </a:tblGrid>
              <a:tr h="772983">
                <a:tc>
                  <a:txBody>
                    <a:bodyPr/>
                    <a:lstStyle/>
                    <a:p>
                      <a:r>
                        <a:rPr lang="en-US" sz="3600" baseline="0" dirty="0" err="1" smtClean="0"/>
                        <a:t>1D</a:t>
                      </a:r>
                      <a:endParaRPr lang="en-US" sz="3600" baseline="0" dirty="0"/>
                    </a:p>
                  </a:txBody>
                  <a:tcPr/>
                </a:tc>
                <a:tc>
                  <a:txBody>
                    <a:bodyPr/>
                    <a:lstStyle/>
                    <a:p>
                      <a:r>
                        <a:rPr lang="en-US" sz="3600" baseline="0" dirty="0" err="1" smtClean="0"/>
                        <a:t>2D</a:t>
                      </a:r>
                      <a:endParaRPr lang="en-US" sz="3600" baseline="0" dirty="0"/>
                    </a:p>
                  </a:txBody>
                  <a:tcPr/>
                </a:tc>
                <a:tc>
                  <a:txBody>
                    <a:bodyPr/>
                    <a:lstStyle/>
                    <a:p>
                      <a:endParaRPr lang="en-US" sz="3600" baseline="0" dirty="0"/>
                    </a:p>
                  </a:txBody>
                  <a:tcPr/>
                </a:tc>
              </a:tr>
              <a:tr h="1201138">
                <a:tc>
                  <a:txBody>
                    <a:bodyPr/>
                    <a:lstStyle/>
                    <a:p>
                      <a:r>
                        <a:rPr lang="en-US" sz="3600" baseline="0" dirty="0" smtClean="0"/>
                        <a:t>Line</a:t>
                      </a:r>
                      <a:endParaRPr lang="en-US" sz="3600" baseline="0" dirty="0"/>
                    </a:p>
                  </a:txBody>
                  <a:tcPr/>
                </a:tc>
                <a:tc>
                  <a:txBody>
                    <a:bodyPr/>
                    <a:lstStyle/>
                    <a:p>
                      <a:r>
                        <a:rPr lang="en-US" sz="3600" baseline="0" dirty="0" smtClean="0"/>
                        <a:t>Many lines make one figure.</a:t>
                      </a:r>
                      <a:endParaRPr lang="en-US" sz="3600" baseline="0" dirty="0"/>
                    </a:p>
                  </a:txBody>
                  <a:tcPr/>
                </a:tc>
                <a:tc>
                  <a:txBody>
                    <a:bodyPr/>
                    <a:lstStyle/>
                    <a:p>
                      <a:endParaRPr lang="en-US" sz="3600" baseline="0" dirty="0"/>
                    </a:p>
                  </a:txBody>
                  <a:tcPr/>
                </a:tc>
              </a:tr>
            </a:tbl>
          </a:graphicData>
        </a:graphic>
      </p:graphicFrame>
    </p:spTree>
    <p:extLst>
      <p:ext uri="{BB962C8B-B14F-4D97-AF65-F5344CB8AC3E}">
        <p14:creationId xmlns:p14="http://schemas.microsoft.com/office/powerpoint/2010/main" val="14897285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Three Dimensions</a:t>
            </a:r>
            <a:endParaRPr dirty="0"/>
          </a:p>
        </p:txBody>
      </p:sp>
      <p:cxnSp>
        <p:nvCxnSpPr>
          <p:cNvPr id="3" name="Straight Connector 2"/>
          <p:cNvCxnSpPr/>
          <p:nvPr/>
        </p:nvCxnSpPr>
        <p:spPr>
          <a:xfrm>
            <a:off x="1928553" y="2726575"/>
            <a:ext cx="2227811" cy="227768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 name="Rectangle 3"/>
          <p:cNvSpPr/>
          <p:nvPr/>
        </p:nvSpPr>
        <p:spPr>
          <a:xfrm>
            <a:off x="5203761" y="2726575"/>
            <a:ext cx="2510444" cy="2277687"/>
          </a:xfrm>
          <a:prstGeom prst="rect">
            <a:avLst/>
          </a:prstGeom>
          <a:noFill/>
          <a:ln w="38100" cap="flat">
            <a:solidFill>
              <a:schemeClr val="bg2">
                <a:lumMod val="10000"/>
              </a:schemeClr>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Cube 6"/>
          <p:cNvSpPr/>
          <p:nvPr/>
        </p:nvSpPr>
        <p:spPr>
          <a:xfrm>
            <a:off x="8977745" y="2726575"/>
            <a:ext cx="2643448" cy="2477192"/>
          </a:xfrm>
          <a:prstGeom prst="cube">
            <a:avLst/>
          </a:prstGeom>
          <a:noFill/>
          <a:ln w="38100" cap="flat">
            <a:solidFill>
              <a:schemeClr val="bg2">
                <a:lumMod val="1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2" name="Table 11"/>
          <p:cNvGraphicFramePr>
            <a:graphicFrameLocks noGrp="1"/>
          </p:cNvGraphicFramePr>
          <p:nvPr>
            <p:extLst>
              <p:ext uri="{D42A27DB-BD31-4B8C-83A1-F6EECF244321}">
                <p14:modId xmlns:p14="http://schemas.microsoft.com/office/powerpoint/2010/main" val="3346910355"/>
              </p:ext>
            </p:extLst>
          </p:nvPr>
        </p:nvGraphicFramePr>
        <p:xfrm>
          <a:off x="1014152" y="6159832"/>
          <a:ext cx="11055927" cy="2510343"/>
        </p:xfrm>
        <a:graphic>
          <a:graphicData uri="http://schemas.openxmlformats.org/drawingml/2006/table">
            <a:tbl>
              <a:tblPr firstRow="1" bandRow="1">
                <a:tableStyleId>{5940675A-B579-460E-94D1-54222C63F5DA}</a:tableStyleId>
              </a:tblPr>
              <a:tblGrid>
                <a:gridCol w="3685309"/>
                <a:gridCol w="3685309"/>
                <a:gridCol w="3685309"/>
              </a:tblGrid>
              <a:tr h="772983">
                <a:tc>
                  <a:txBody>
                    <a:bodyPr/>
                    <a:lstStyle/>
                    <a:p>
                      <a:r>
                        <a:rPr lang="en-US" sz="3600" baseline="0" dirty="0" err="1" smtClean="0"/>
                        <a:t>1D</a:t>
                      </a:r>
                      <a:endParaRPr lang="en-US" sz="3600" baseline="0" dirty="0"/>
                    </a:p>
                  </a:txBody>
                  <a:tcPr/>
                </a:tc>
                <a:tc>
                  <a:txBody>
                    <a:bodyPr/>
                    <a:lstStyle/>
                    <a:p>
                      <a:r>
                        <a:rPr lang="en-US" sz="3600" baseline="0" dirty="0" err="1" smtClean="0"/>
                        <a:t>2D</a:t>
                      </a:r>
                      <a:endParaRPr lang="en-US" sz="3600" baseline="0" dirty="0"/>
                    </a:p>
                  </a:txBody>
                  <a:tcPr/>
                </a:tc>
                <a:tc>
                  <a:txBody>
                    <a:bodyPr/>
                    <a:lstStyle/>
                    <a:p>
                      <a:r>
                        <a:rPr lang="en-US" sz="3600" baseline="0" dirty="0" smtClean="0"/>
                        <a:t>3D</a:t>
                      </a:r>
                      <a:endParaRPr lang="en-US" sz="3600" baseline="0" dirty="0"/>
                    </a:p>
                  </a:txBody>
                  <a:tcPr/>
                </a:tc>
              </a:tr>
              <a:tr h="1201138">
                <a:tc>
                  <a:txBody>
                    <a:bodyPr/>
                    <a:lstStyle/>
                    <a:p>
                      <a:r>
                        <a:rPr lang="en-US" sz="3600" baseline="0" dirty="0" smtClean="0"/>
                        <a:t>Line</a:t>
                      </a:r>
                      <a:endParaRPr lang="en-US" sz="3600" baseline="0" dirty="0"/>
                    </a:p>
                  </a:txBody>
                  <a:tcPr/>
                </a:tc>
                <a:tc>
                  <a:txBody>
                    <a:bodyPr/>
                    <a:lstStyle/>
                    <a:p>
                      <a:r>
                        <a:rPr lang="en-US" sz="3600" baseline="0" dirty="0" smtClean="0"/>
                        <a:t>Many lines make one figure.</a:t>
                      </a:r>
                      <a:endParaRPr lang="en-US" sz="3600" baseline="0" dirty="0"/>
                    </a:p>
                  </a:txBody>
                  <a:tcPr/>
                </a:tc>
                <a:tc>
                  <a:txBody>
                    <a:bodyPr/>
                    <a:lstStyle/>
                    <a:p>
                      <a:r>
                        <a:rPr lang="en-US" sz="3600" baseline="0" dirty="0" smtClean="0"/>
                        <a:t>Many figures make one solid body.</a:t>
                      </a:r>
                      <a:endParaRPr lang="en-US" sz="3600" baseline="0" dirty="0"/>
                    </a:p>
                  </a:txBody>
                  <a:tcPr/>
                </a:tc>
              </a:tr>
            </a:tbl>
          </a:graphicData>
        </a:graphic>
      </p:graphicFrame>
    </p:spTree>
    <p:extLst>
      <p:ext uri="{BB962C8B-B14F-4D97-AF65-F5344CB8AC3E}">
        <p14:creationId xmlns:p14="http://schemas.microsoft.com/office/powerpoint/2010/main" val="7797771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729028"/>
            <a:ext cx="11099800" cy="6483928"/>
          </a:xfrm>
        </p:spPr>
        <p:txBody>
          <a:bodyPr>
            <a:normAutofit/>
          </a:bodyPr>
          <a:lstStyle/>
          <a:p>
            <a:pPr marL="0" indent="0">
              <a:buNone/>
            </a:pPr>
            <a:r>
              <a:rPr lang="en-US" sz="4400" dirty="0"/>
              <a:t>Now the Christian account of God involves just the same principle. The human level is a simple and rather empty level. On the human level one person is one being, and any two persons are two separate beings—just as, in two dimensions (say on a flat sheet of paper) one square is one figure, and any two squares are two separate figures. </a:t>
            </a:r>
          </a:p>
        </p:txBody>
      </p:sp>
    </p:spTree>
    <p:extLst>
      <p:ext uri="{BB962C8B-B14F-4D97-AF65-F5344CB8AC3E}">
        <p14:creationId xmlns:p14="http://schemas.microsoft.com/office/powerpoint/2010/main" val="309079759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881149"/>
            <a:ext cx="11099800" cy="8008851"/>
          </a:xfrm>
        </p:spPr>
        <p:txBody>
          <a:bodyPr>
            <a:normAutofit fontScale="92500" lnSpcReduction="10000"/>
          </a:bodyPr>
          <a:lstStyle/>
          <a:p>
            <a:pPr marL="0" indent="0">
              <a:buNone/>
            </a:pPr>
            <a:r>
              <a:rPr lang="en-US" dirty="0"/>
              <a:t>On the Divine level you still find personalities; but up there you find them combined in new ways which we, who do not live on that level, cannot imagine. In God’s dimension, so to speak, you find a being who is three Persons while remaining on Being, just as a cube is six squares while remaining one cube. Of course we cannot fully conceive a Being like that; just as, if we were so made that we perceived only two dimensions in space we could never properly imagine a </a:t>
            </a:r>
            <a:r>
              <a:rPr lang="en-US" dirty="0" smtClean="0"/>
              <a:t>cube.</a:t>
            </a:r>
          </a:p>
          <a:p>
            <a:pPr marL="0" indent="0" algn="r">
              <a:buNone/>
            </a:pPr>
            <a:r>
              <a:rPr lang="en-US" sz="2800" dirty="0" smtClean="0"/>
              <a:t>-</a:t>
            </a:r>
            <a:r>
              <a:rPr lang="en-US" sz="2800" dirty="0" err="1" smtClean="0"/>
              <a:t>C.S</a:t>
            </a:r>
            <a:r>
              <a:rPr lang="en-US" sz="2800" dirty="0" smtClean="0"/>
              <a:t>. Lewis, </a:t>
            </a:r>
            <a:r>
              <a:rPr lang="en-US" sz="2800" i="1" dirty="0" smtClean="0"/>
              <a:t>Mere Christianity</a:t>
            </a:r>
            <a:r>
              <a:rPr lang="en-US" sz="2800" dirty="0" smtClean="0"/>
              <a:t>, 133.</a:t>
            </a:r>
            <a:endParaRPr lang="en-US" sz="3000" dirty="0"/>
          </a:p>
        </p:txBody>
      </p:sp>
    </p:spTree>
    <p:extLst>
      <p:ext uri="{BB962C8B-B14F-4D97-AF65-F5344CB8AC3E}">
        <p14:creationId xmlns:p14="http://schemas.microsoft.com/office/powerpoint/2010/main" val="154620806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4"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099800" cy="5859364"/>
          </a:xfrm>
          <a:prstGeom prst="rect">
            <a:avLst/>
          </a:prstGeom>
        </p:spPr>
        <p:txBody>
          <a:bodyPr>
            <a:normAutofit/>
          </a:bodyPr>
          <a:lstStyle/>
          <a:p>
            <a:pPr marL="742950" indent="-742950">
              <a:buFont typeface="+mj-lt"/>
              <a:buAutoNum type="arabicPeriod"/>
              <a:defRPr sz="3600"/>
            </a:pPr>
            <a:r>
              <a:rPr lang="en-US" sz="3600" dirty="0" smtClean="0">
                <a:latin typeface="Calibri" panose="020F0502020204030204" pitchFamily="34" charset="0"/>
              </a:rPr>
              <a:t>May we be </a:t>
            </a:r>
            <a:r>
              <a:rPr lang="en-US" sz="3600" u="sng" dirty="0" smtClean="0">
                <a:latin typeface="Calibri" panose="020F0502020204030204" pitchFamily="34" charset="0"/>
              </a:rPr>
              <a:t>enamored</a:t>
            </a:r>
            <a:r>
              <a:rPr lang="en-US" sz="3600" dirty="0" smtClean="0">
                <a:latin typeface="Calibri" panose="020F0502020204030204" pitchFamily="34" charset="0"/>
              </a:rPr>
              <a:t> by the </a:t>
            </a:r>
            <a:r>
              <a:rPr lang="en-US" sz="3600" u="sng" dirty="0" smtClean="0">
                <a:latin typeface="Calibri" panose="020F0502020204030204" pitchFamily="34" charset="0"/>
              </a:rPr>
              <a:t>greatness</a:t>
            </a:r>
            <a:r>
              <a:rPr lang="en-US" sz="3600" dirty="0" smtClean="0">
                <a:latin typeface="Calibri" panose="020F0502020204030204" pitchFamily="34" charset="0"/>
              </a:rPr>
              <a:t> of God.</a:t>
            </a:r>
            <a:endParaRPr lang="en-US" sz="3600" dirty="0">
              <a:latin typeface="Calibri" panose="020F0502020204030204" pitchFamily="34" charset="0"/>
            </a:endParaRPr>
          </a:p>
        </p:txBody>
      </p:sp>
    </p:spTree>
    <p:extLst>
      <p:ext uri="{BB962C8B-B14F-4D97-AF65-F5344CB8AC3E}">
        <p14:creationId xmlns:p14="http://schemas.microsoft.com/office/powerpoint/2010/main" val="31969808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4"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099800" cy="5859364"/>
          </a:xfrm>
          <a:prstGeom prst="rect">
            <a:avLst/>
          </a:prstGeom>
        </p:spPr>
        <p:txBody>
          <a:bodyPr>
            <a:normAutofit/>
          </a:bodyPr>
          <a:lstStyle/>
          <a:p>
            <a:pPr marL="742950" indent="-742950">
              <a:buFont typeface="+mj-lt"/>
              <a:buAutoNum type="arabicPeriod"/>
              <a:defRPr sz="3600"/>
            </a:pPr>
            <a:r>
              <a:rPr lang="en-US" sz="3600" dirty="0" smtClean="0"/>
              <a:t>May we be </a:t>
            </a:r>
            <a:r>
              <a:rPr lang="en-US" sz="3600" u="sng" dirty="0" smtClean="0"/>
              <a:t>enamored</a:t>
            </a:r>
            <a:r>
              <a:rPr lang="en-US" sz="3600" dirty="0" smtClean="0"/>
              <a:t> by the </a:t>
            </a:r>
            <a:r>
              <a:rPr lang="en-US" sz="3600" u="sng" dirty="0" smtClean="0"/>
              <a:t>greatness</a:t>
            </a:r>
            <a:r>
              <a:rPr lang="en-US" sz="3600" dirty="0" smtClean="0"/>
              <a:t> of God.</a:t>
            </a:r>
          </a:p>
          <a:p>
            <a:pPr marL="742950" indent="-742950">
              <a:buFont typeface="+mj-lt"/>
              <a:buAutoNum type="arabicPeriod"/>
              <a:defRPr sz="3600"/>
            </a:pPr>
            <a:r>
              <a:rPr lang="en-US" sz="3600" dirty="0" smtClean="0"/>
              <a:t>May we seek </a:t>
            </a:r>
            <a:r>
              <a:rPr lang="en-US" sz="3600" u="sng" dirty="0" smtClean="0"/>
              <a:t>intimate</a:t>
            </a:r>
            <a:r>
              <a:rPr lang="en-US" sz="3600" dirty="0" smtClean="0"/>
              <a:t> </a:t>
            </a:r>
            <a:r>
              <a:rPr lang="en-US" sz="3600" u="sng" dirty="0" smtClean="0"/>
              <a:t>relationship</a:t>
            </a:r>
            <a:r>
              <a:rPr lang="en-US" sz="3600" dirty="0" smtClean="0"/>
              <a:t> with the </a:t>
            </a:r>
            <a:r>
              <a:rPr lang="en-US" sz="3600" u="sng" dirty="0" smtClean="0"/>
              <a:t>Triune</a:t>
            </a:r>
            <a:r>
              <a:rPr lang="en-US" sz="3600" dirty="0" smtClean="0"/>
              <a:t> </a:t>
            </a:r>
            <a:r>
              <a:rPr lang="en-US" sz="3600" u="sng" dirty="0" smtClean="0"/>
              <a:t>God</a:t>
            </a:r>
            <a:r>
              <a:rPr lang="en-US" sz="3600" dirty="0" smtClean="0"/>
              <a:t>.</a:t>
            </a:r>
          </a:p>
        </p:txBody>
      </p:sp>
    </p:spTree>
    <p:extLst>
      <p:ext uri="{BB962C8B-B14F-4D97-AF65-F5344CB8AC3E}">
        <p14:creationId xmlns:p14="http://schemas.microsoft.com/office/powerpoint/2010/main" val="213243792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What’s the difference between my faith and the faith?"/>
          <p:cNvSpPr>
            <a:spLocks noGrp="1"/>
          </p:cNvSpPr>
          <p:nvPr>
            <p:ph type="title"/>
          </p:nvPr>
        </p:nvSpPr>
        <p:spPr>
          <a:xfrm>
            <a:off x="952500" y="444500"/>
            <a:ext cx="11099800" cy="7500620"/>
          </a:xfrm>
          <a:prstGeom prst="rect">
            <a:avLst/>
          </a:prstGeom>
        </p:spPr>
        <p:txBody>
          <a:bodyPr>
            <a:normAutofit/>
          </a:bodyPr>
          <a:lstStyle/>
          <a:p>
            <a:pPr defTabSz="461518">
              <a:defRPr sz="6320"/>
            </a:pPr>
            <a:r>
              <a:rPr lang="en-US" sz="6300" i="1" dirty="0"/>
              <a:t>Big Idea: </a:t>
            </a:r>
            <a:r>
              <a:rPr lang="en-US" sz="6300" dirty="0"/>
              <a:t>May we strive to understand and experience the Triune God as a church</a:t>
            </a:r>
            <a:endParaRPr sz="63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4"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099800" cy="5859364"/>
          </a:xfrm>
          <a:prstGeom prst="rect">
            <a:avLst/>
          </a:prstGeom>
        </p:spPr>
        <p:txBody>
          <a:bodyPr>
            <a:normAutofit lnSpcReduction="10000"/>
          </a:bodyPr>
          <a:lstStyle/>
          <a:p>
            <a:pPr marL="742950" indent="-742950">
              <a:buFont typeface="+mj-lt"/>
              <a:buAutoNum type="arabicPeriod"/>
              <a:defRPr sz="3600"/>
            </a:pPr>
            <a:r>
              <a:rPr lang="en-US" sz="3600" dirty="0" smtClean="0">
                <a:latin typeface="Calibri" panose="020F0502020204030204" pitchFamily="34" charset="0"/>
              </a:rPr>
              <a:t>May we be </a:t>
            </a:r>
            <a:r>
              <a:rPr lang="en-US" sz="3600" u="sng" dirty="0" smtClean="0">
                <a:latin typeface="Calibri" panose="020F0502020204030204" pitchFamily="34" charset="0"/>
              </a:rPr>
              <a:t>enamored</a:t>
            </a:r>
            <a:r>
              <a:rPr lang="en-US" sz="3600" dirty="0" smtClean="0">
                <a:latin typeface="Calibri" panose="020F0502020204030204" pitchFamily="34" charset="0"/>
              </a:rPr>
              <a:t> by the </a:t>
            </a:r>
            <a:r>
              <a:rPr lang="en-US" sz="3600" u="sng" dirty="0" smtClean="0">
                <a:latin typeface="Calibri" panose="020F0502020204030204" pitchFamily="34" charset="0"/>
              </a:rPr>
              <a:t>greatness</a:t>
            </a:r>
            <a:r>
              <a:rPr lang="en-US" sz="3600" dirty="0" smtClean="0">
                <a:latin typeface="Calibri" panose="020F0502020204030204" pitchFamily="34" charset="0"/>
              </a:rPr>
              <a:t> of God.</a:t>
            </a:r>
          </a:p>
          <a:p>
            <a:pPr marL="742950" indent="-742950">
              <a:buFont typeface="+mj-lt"/>
              <a:buAutoNum type="arabicPeriod"/>
              <a:defRPr sz="3600"/>
            </a:pPr>
            <a:r>
              <a:rPr lang="en-US" sz="3600" dirty="0" smtClean="0">
                <a:latin typeface="Calibri" panose="020F0502020204030204" pitchFamily="34" charset="0"/>
              </a:rPr>
              <a:t>May we seek </a:t>
            </a:r>
            <a:r>
              <a:rPr lang="en-US" sz="3600" u="sng" dirty="0" smtClean="0">
                <a:latin typeface="Calibri" panose="020F0502020204030204" pitchFamily="34" charset="0"/>
              </a:rPr>
              <a:t>intimate</a:t>
            </a:r>
            <a:r>
              <a:rPr lang="en-US" sz="3600" dirty="0" smtClean="0">
                <a:latin typeface="Calibri" panose="020F0502020204030204" pitchFamily="34" charset="0"/>
              </a:rPr>
              <a:t> </a:t>
            </a:r>
            <a:r>
              <a:rPr lang="en-US" sz="3600" u="sng" dirty="0" smtClean="0">
                <a:latin typeface="Calibri" panose="020F0502020204030204" pitchFamily="34" charset="0"/>
              </a:rPr>
              <a:t>relationship</a:t>
            </a:r>
            <a:r>
              <a:rPr lang="en-US" sz="3600" dirty="0" smtClean="0">
                <a:latin typeface="Calibri" panose="020F0502020204030204" pitchFamily="34" charset="0"/>
              </a:rPr>
              <a:t> with the </a:t>
            </a:r>
            <a:r>
              <a:rPr lang="en-US" sz="3600" u="sng" dirty="0" smtClean="0">
                <a:latin typeface="Calibri" panose="020F0502020204030204" pitchFamily="34" charset="0"/>
              </a:rPr>
              <a:t>Triune</a:t>
            </a:r>
            <a:r>
              <a:rPr lang="en-US" sz="3600" dirty="0" smtClean="0">
                <a:latin typeface="Calibri" panose="020F0502020204030204" pitchFamily="34" charset="0"/>
              </a:rPr>
              <a:t> </a:t>
            </a:r>
            <a:r>
              <a:rPr lang="en-US" sz="3600" u="sng" dirty="0" smtClean="0">
                <a:latin typeface="Calibri" panose="020F0502020204030204" pitchFamily="34" charset="0"/>
              </a:rPr>
              <a:t>God</a:t>
            </a:r>
            <a:r>
              <a:rPr lang="en-US" sz="3600" dirty="0" smtClean="0">
                <a:latin typeface="Calibri" panose="020F0502020204030204" pitchFamily="34" charset="0"/>
              </a:rPr>
              <a:t>.</a:t>
            </a:r>
          </a:p>
          <a:p>
            <a:pPr marL="1249187" lvl="1" indent="-742950">
              <a:defRPr sz="3600"/>
            </a:pPr>
            <a:r>
              <a:rPr lang="en-US" sz="3600" i="1" dirty="0" smtClean="0">
                <a:latin typeface="Calibri" panose="020F0502020204030204" pitchFamily="34" charset="0"/>
              </a:rPr>
              <a:t>John </a:t>
            </a:r>
            <a:r>
              <a:rPr lang="en-US" sz="3600" i="1" dirty="0">
                <a:latin typeface="Calibri" panose="020F0502020204030204" pitchFamily="34" charset="0"/>
              </a:rPr>
              <a:t>17:20-21 </a:t>
            </a:r>
            <a:r>
              <a:rPr lang="en-US" sz="3600" dirty="0">
                <a:latin typeface="Calibri" panose="020F0502020204030204" pitchFamily="34" charset="0"/>
              </a:rPr>
              <a:t>My prayer is not for them alone. I pray also for those who will believe in me through their message, that all of them may be one, Father, just as you are in me and I am in you. May they also be in us so that the world may believe that you have sent me.</a:t>
            </a:r>
          </a:p>
        </p:txBody>
      </p:sp>
    </p:spTree>
    <p:extLst>
      <p:ext uri="{BB962C8B-B14F-4D97-AF65-F5344CB8AC3E}">
        <p14:creationId xmlns:p14="http://schemas.microsoft.com/office/powerpoint/2010/main" val="258785482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4"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099800" cy="5859364"/>
          </a:xfrm>
          <a:prstGeom prst="rect">
            <a:avLst/>
          </a:prstGeom>
        </p:spPr>
        <p:txBody>
          <a:bodyPr>
            <a:normAutofit fontScale="92500"/>
          </a:bodyPr>
          <a:lstStyle/>
          <a:p>
            <a:pPr marL="742950" indent="-742950">
              <a:buFont typeface="+mj-lt"/>
              <a:buAutoNum type="arabicPeriod"/>
              <a:defRPr sz="3600"/>
            </a:pPr>
            <a:r>
              <a:rPr lang="en-US" sz="3600" dirty="0" smtClean="0">
                <a:latin typeface="Calibri" panose="020F0502020204030204" pitchFamily="34" charset="0"/>
              </a:rPr>
              <a:t>May we be </a:t>
            </a:r>
            <a:r>
              <a:rPr lang="en-US" sz="3600" u="sng" dirty="0" smtClean="0">
                <a:latin typeface="Calibri" panose="020F0502020204030204" pitchFamily="34" charset="0"/>
              </a:rPr>
              <a:t>enamored</a:t>
            </a:r>
            <a:r>
              <a:rPr lang="en-US" sz="3600" dirty="0" smtClean="0">
                <a:latin typeface="Calibri" panose="020F0502020204030204" pitchFamily="34" charset="0"/>
              </a:rPr>
              <a:t> by the </a:t>
            </a:r>
            <a:r>
              <a:rPr lang="en-US" sz="3600" u="sng" dirty="0" smtClean="0">
                <a:latin typeface="Calibri" panose="020F0502020204030204" pitchFamily="34" charset="0"/>
              </a:rPr>
              <a:t>greatness</a:t>
            </a:r>
            <a:r>
              <a:rPr lang="en-US" sz="3600" dirty="0" smtClean="0">
                <a:latin typeface="Calibri" panose="020F0502020204030204" pitchFamily="34" charset="0"/>
              </a:rPr>
              <a:t> of God.</a:t>
            </a:r>
          </a:p>
          <a:p>
            <a:pPr marL="742950" indent="-742950">
              <a:buFont typeface="+mj-lt"/>
              <a:buAutoNum type="arabicPeriod"/>
              <a:defRPr sz="3600"/>
            </a:pPr>
            <a:r>
              <a:rPr lang="en-US" sz="3600" dirty="0" smtClean="0">
                <a:latin typeface="Calibri" panose="020F0502020204030204" pitchFamily="34" charset="0"/>
              </a:rPr>
              <a:t>May we seek </a:t>
            </a:r>
            <a:r>
              <a:rPr lang="en-US" sz="3600" u="sng" dirty="0" smtClean="0">
                <a:latin typeface="Calibri" panose="020F0502020204030204" pitchFamily="34" charset="0"/>
              </a:rPr>
              <a:t>intimate</a:t>
            </a:r>
            <a:r>
              <a:rPr lang="en-US" sz="3600" dirty="0" smtClean="0">
                <a:latin typeface="Calibri" panose="020F0502020204030204" pitchFamily="34" charset="0"/>
              </a:rPr>
              <a:t> </a:t>
            </a:r>
            <a:r>
              <a:rPr lang="en-US" sz="3600" u="sng" dirty="0" smtClean="0">
                <a:latin typeface="Calibri" panose="020F0502020204030204" pitchFamily="34" charset="0"/>
              </a:rPr>
              <a:t>relationship</a:t>
            </a:r>
            <a:r>
              <a:rPr lang="en-US" sz="3600" dirty="0" smtClean="0">
                <a:latin typeface="Calibri" panose="020F0502020204030204" pitchFamily="34" charset="0"/>
              </a:rPr>
              <a:t> with the </a:t>
            </a:r>
            <a:r>
              <a:rPr lang="en-US" sz="3600" u="sng" dirty="0" smtClean="0">
                <a:latin typeface="Calibri" panose="020F0502020204030204" pitchFamily="34" charset="0"/>
              </a:rPr>
              <a:t>Triune</a:t>
            </a:r>
            <a:r>
              <a:rPr lang="en-US" sz="3600" dirty="0" smtClean="0">
                <a:latin typeface="Calibri" panose="020F0502020204030204" pitchFamily="34" charset="0"/>
              </a:rPr>
              <a:t> </a:t>
            </a:r>
            <a:r>
              <a:rPr lang="en-US" sz="3600" u="sng" dirty="0" smtClean="0">
                <a:latin typeface="Calibri" panose="020F0502020204030204" pitchFamily="34" charset="0"/>
              </a:rPr>
              <a:t>God</a:t>
            </a:r>
            <a:r>
              <a:rPr lang="en-US" sz="3600" dirty="0" smtClean="0">
                <a:latin typeface="Calibri" panose="020F0502020204030204" pitchFamily="34" charset="0"/>
              </a:rPr>
              <a:t>.</a:t>
            </a:r>
          </a:p>
          <a:p>
            <a:pPr marL="742950" indent="-742950">
              <a:buFont typeface="+mj-lt"/>
              <a:buAutoNum type="arabicPeriod"/>
              <a:defRPr sz="3600"/>
            </a:pPr>
            <a:r>
              <a:rPr lang="en-US" sz="3600" dirty="0" smtClean="0">
                <a:latin typeface="Calibri" panose="020F0502020204030204" pitchFamily="34" charset="0"/>
              </a:rPr>
              <a:t>May we </a:t>
            </a:r>
            <a:r>
              <a:rPr lang="en-US" sz="3600" u="sng" dirty="0" smtClean="0">
                <a:latin typeface="Calibri" panose="020F0502020204030204" pitchFamily="34" charset="0"/>
              </a:rPr>
              <a:t>reflect</a:t>
            </a:r>
            <a:r>
              <a:rPr lang="en-US" sz="3600" dirty="0" smtClean="0">
                <a:latin typeface="Calibri" panose="020F0502020204030204" pitchFamily="34" charset="0"/>
              </a:rPr>
              <a:t> the Trinity by doing </a:t>
            </a:r>
            <a:r>
              <a:rPr lang="en-US" sz="3600" u="sng" dirty="0" smtClean="0">
                <a:latin typeface="Calibri" panose="020F0502020204030204" pitchFamily="34" charset="0"/>
              </a:rPr>
              <a:t>life</a:t>
            </a:r>
            <a:r>
              <a:rPr lang="en-US" sz="3600" dirty="0" smtClean="0">
                <a:latin typeface="Calibri" panose="020F0502020204030204" pitchFamily="34" charset="0"/>
              </a:rPr>
              <a:t> together in </a:t>
            </a:r>
            <a:r>
              <a:rPr lang="en-US" sz="3600" u="sng" dirty="0" smtClean="0">
                <a:latin typeface="Calibri" panose="020F0502020204030204" pitchFamily="34" charset="0"/>
              </a:rPr>
              <a:t>love</a:t>
            </a:r>
            <a:r>
              <a:rPr lang="en-US" sz="3600" dirty="0" smtClean="0">
                <a:latin typeface="Calibri" panose="020F0502020204030204" pitchFamily="34" charset="0"/>
              </a:rPr>
              <a:t>.</a:t>
            </a:r>
          </a:p>
          <a:p>
            <a:pPr marL="1249187" lvl="1" indent="-742950">
              <a:defRPr sz="3600"/>
            </a:pPr>
            <a:r>
              <a:rPr lang="en-US" sz="3600" i="1" dirty="0">
                <a:latin typeface="Calibri" panose="020F0502020204030204" pitchFamily="34" charset="0"/>
              </a:rPr>
              <a:t>John 17:20-21 </a:t>
            </a:r>
            <a:r>
              <a:rPr lang="en-US" sz="3600" dirty="0">
                <a:latin typeface="Calibri" panose="020F0502020204030204" pitchFamily="34" charset="0"/>
              </a:rPr>
              <a:t>My prayer is not for them alone. I pray also for those who will believe in me through their message, that all of them may be one, Father, just as you are in me and I am in you. May they also be in us so that the world may believe that you have sent me.</a:t>
            </a:r>
          </a:p>
        </p:txBody>
      </p:sp>
    </p:spTree>
    <p:extLst>
      <p:ext uri="{BB962C8B-B14F-4D97-AF65-F5344CB8AC3E}">
        <p14:creationId xmlns:p14="http://schemas.microsoft.com/office/powerpoint/2010/main" val="42497351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What’s the difference between my faith and the faith?"/>
          <p:cNvSpPr>
            <a:spLocks noGrp="1"/>
          </p:cNvSpPr>
          <p:nvPr>
            <p:ph type="title"/>
          </p:nvPr>
        </p:nvSpPr>
        <p:spPr>
          <a:prstGeom prst="rect">
            <a:avLst/>
          </a:prstGeom>
        </p:spPr>
        <p:txBody>
          <a:bodyPr/>
          <a:lstStyle/>
          <a:p>
            <a:pPr defTabSz="461518">
              <a:defRPr sz="6320"/>
            </a:pPr>
            <a:r>
              <a:rPr lang="en-US" dirty="0" smtClean="0"/>
              <a:t>How should the doctrine of the Trinity transform our church</a:t>
            </a:r>
            <a:r>
              <a:rPr dirty="0" smtClean="0"/>
              <a:t>?</a:t>
            </a:r>
            <a:endParaRPr dirty="0"/>
          </a:p>
        </p:txBody>
      </p:sp>
      <p:sp>
        <p:nvSpPr>
          <p:cNvPr id="4"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099800" cy="5859364"/>
          </a:xfrm>
          <a:prstGeom prst="rect">
            <a:avLst/>
          </a:prstGeom>
        </p:spPr>
        <p:txBody>
          <a:bodyPr>
            <a:normAutofit fontScale="92500"/>
          </a:bodyPr>
          <a:lstStyle/>
          <a:p>
            <a:pPr marL="742950" indent="-742950">
              <a:buFont typeface="+mj-lt"/>
              <a:buAutoNum type="arabicPeriod"/>
              <a:defRPr sz="3600"/>
            </a:pPr>
            <a:r>
              <a:rPr lang="en-US" sz="3600" dirty="0" smtClean="0">
                <a:latin typeface="Calibri" panose="020F0502020204030204" pitchFamily="34" charset="0"/>
              </a:rPr>
              <a:t>May we be </a:t>
            </a:r>
            <a:r>
              <a:rPr lang="en-US" sz="3600" u="sng" dirty="0" smtClean="0">
                <a:latin typeface="Calibri" panose="020F0502020204030204" pitchFamily="34" charset="0"/>
              </a:rPr>
              <a:t>enamored</a:t>
            </a:r>
            <a:r>
              <a:rPr lang="en-US" sz="3600" dirty="0" smtClean="0">
                <a:latin typeface="Calibri" panose="020F0502020204030204" pitchFamily="34" charset="0"/>
              </a:rPr>
              <a:t> by the </a:t>
            </a:r>
            <a:r>
              <a:rPr lang="en-US" sz="3600" u="sng" dirty="0" smtClean="0">
                <a:latin typeface="Calibri" panose="020F0502020204030204" pitchFamily="34" charset="0"/>
              </a:rPr>
              <a:t>greatness</a:t>
            </a:r>
            <a:r>
              <a:rPr lang="en-US" sz="3600" dirty="0" smtClean="0">
                <a:latin typeface="Calibri" panose="020F0502020204030204" pitchFamily="34" charset="0"/>
              </a:rPr>
              <a:t> of God.</a:t>
            </a:r>
          </a:p>
          <a:p>
            <a:pPr marL="742950" indent="-742950">
              <a:buFont typeface="+mj-lt"/>
              <a:buAutoNum type="arabicPeriod"/>
              <a:defRPr sz="3600"/>
            </a:pPr>
            <a:r>
              <a:rPr lang="en-US" sz="3600" dirty="0" smtClean="0">
                <a:latin typeface="Calibri" panose="020F0502020204030204" pitchFamily="34" charset="0"/>
              </a:rPr>
              <a:t>May we seek </a:t>
            </a:r>
            <a:r>
              <a:rPr lang="en-US" sz="3600" u="sng" dirty="0" smtClean="0">
                <a:latin typeface="Calibri" panose="020F0502020204030204" pitchFamily="34" charset="0"/>
              </a:rPr>
              <a:t>intimate</a:t>
            </a:r>
            <a:r>
              <a:rPr lang="en-US" sz="3600" dirty="0" smtClean="0">
                <a:latin typeface="Calibri" panose="020F0502020204030204" pitchFamily="34" charset="0"/>
              </a:rPr>
              <a:t> </a:t>
            </a:r>
            <a:r>
              <a:rPr lang="en-US" sz="3600" u="sng" dirty="0" smtClean="0">
                <a:latin typeface="Calibri" panose="020F0502020204030204" pitchFamily="34" charset="0"/>
              </a:rPr>
              <a:t>relationship</a:t>
            </a:r>
            <a:r>
              <a:rPr lang="en-US" sz="3600" dirty="0" smtClean="0">
                <a:latin typeface="Calibri" panose="020F0502020204030204" pitchFamily="34" charset="0"/>
              </a:rPr>
              <a:t> with the </a:t>
            </a:r>
            <a:r>
              <a:rPr lang="en-US" sz="3600" u="sng" dirty="0" smtClean="0">
                <a:latin typeface="Calibri" panose="020F0502020204030204" pitchFamily="34" charset="0"/>
              </a:rPr>
              <a:t>Triune</a:t>
            </a:r>
            <a:r>
              <a:rPr lang="en-US" sz="3600" dirty="0" smtClean="0">
                <a:latin typeface="Calibri" panose="020F0502020204030204" pitchFamily="34" charset="0"/>
              </a:rPr>
              <a:t> </a:t>
            </a:r>
            <a:r>
              <a:rPr lang="en-US" sz="3600" u="sng" dirty="0" smtClean="0">
                <a:latin typeface="Calibri" panose="020F0502020204030204" pitchFamily="34" charset="0"/>
              </a:rPr>
              <a:t>God</a:t>
            </a:r>
            <a:r>
              <a:rPr lang="en-US" sz="3600" dirty="0" smtClean="0">
                <a:latin typeface="Calibri" panose="020F0502020204030204" pitchFamily="34" charset="0"/>
              </a:rPr>
              <a:t>.</a:t>
            </a:r>
          </a:p>
          <a:p>
            <a:pPr marL="742950" indent="-742950">
              <a:buFont typeface="+mj-lt"/>
              <a:buAutoNum type="arabicPeriod"/>
              <a:defRPr sz="3600"/>
            </a:pPr>
            <a:r>
              <a:rPr lang="en-US" sz="3600" dirty="0" smtClean="0">
                <a:latin typeface="Calibri" panose="020F0502020204030204" pitchFamily="34" charset="0"/>
              </a:rPr>
              <a:t>May we </a:t>
            </a:r>
            <a:r>
              <a:rPr lang="en-US" sz="3600" u="sng" dirty="0" smtClean="0">
                <a:latin typeface="Calibri" panose="020F0502020204030204" pitchFamily="34" charset="0"/>
              </a:rPr>
              <a:t>reflect</a:t>
            </a:r>
            <a:r>
              <a:rPr lang="en-US" sz="3600" dirty="0" smtClean="0">
                <a:latin typeface="Calibri" panose="020F0502020204030204" pitchFamily="34" charset="0"/>
              </a:rPr>
              <a:t> the Trinity by doing </a:t>
            </a:r>
            <a:r>
              <a:rPr lang="en-US" sz="3600" u="sng" dirty="0" smtClean="0">
                <a:latin typeface="Calibri" panose="020F0502020204030204" pitchFamily="34" charset="0"/>
              </a:rPr>
              <a:t>life</a:t>
            </a:r>
            <a:r>
              <a:rPr lang="en-US" sz="3600" dirty="0" smtClean="0">
                <a:latin typeface="Calibri" panose="020F0502020204030204" pitchFamily="34" charset="0"/>
              </a:rPr>
              <a:t> together in </a:t>
            </a:r>
            <a:r>
              <a:rPr lang="en-US" sz="3600" u="sng" dirty="0" smtClean="0">
                <a:latin typeface="Calibri" panose="020F0502020204030204" pitchFamily="34" charset="0"/>
              </a:rPr>
              <a:t>love</a:t>
            </a:r>
            <a:r>
              <a:rPr lang="en-US" sz="3600" dirty="0" smtClean="0">
                <a:latin typeface="Calibri" panose="020F0502020204030204" pitchFamily="34" charset="0"/>
              </a:rPr>
              <a:t>.</a:t>
            </a:r>
          </a:p>
          <a:p>
            <a:pPr marL="1249187" lvl="1" indent="-742950">
              <a:defRPr sz="3600"/>
            </a:pPr>
            <a:r>
              <a:rPr lang="en-US" sz="3600" i="1" dirty="0">
                <a:latin typeface="Calibri" panose="020F0502020204030204" pitchFamily="34" charset="0"/>
              </a:rPr>
              <a:t>John </a:t>
            </a:r>
            <a:r>
              <a:rPr lang="en-US" sz="3600" i="1" dirty="0" smtClean="0">
                <a:latin typeface="Calibri" panose="020F0502020204030204" pitchFamily="34" charset="0"/>
              </a:rPr>
              <a:t>17:26 </a:t>
            </a:r>
            <a:r>
              <a:rPr lang="en-US" sz="3600" dirty="0">
                <a:latin typeface="Calibri" panose="020F0502020204030204" pitchFamily="34" charset="0"/>
              </a:rPr>
              <a:t>I have made you known to them, and will continue to make you known in order that the love you have for me may be in them and that I myself may be in them.</a:t>
            </a:r>
          </a:p>
        </p:txBody>
      </p:sp>
    </p:spTree>
    <p:extLst>
      <p:ext uri="{BB962C8B-B14F-4D97-AF65-F5344CB8AC3E}">
        <p14:creationId xmlns:p14="http://schemas.microsoft.com/office/powerpoint/2010/main" val="108720956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What’s the difference between my faith and the faith?"/>
          <p:cNvSpPr>
            <a:spLocks noGrp="1"/>
          </p:cNvSpPr>
          <p:nvPr>
            <p:ph type="title"/>
          </p:nvPr>
        </p:nvSpPr>
        <p:spPr>
          <a:xfrm>
            <a:off x="952500" y="444500"/>
            <a:ext cx="11099800" cy="7500620"/>
          </a:xfrm>
          <a:prstGeom prst="rect">
            <a:avLst/>
          </a:prstGeom>
        </p:spPr>
        <p:txBody>
          <a:bodyPr>
            <a:normAutofit/>
          </a:bodyPr>
          <a:lstStyle/>
          <a:p>
            <a:pPr defTabSz="461518">
              <a:defRPr sz="6320"/>
            </a:pPr>
            <a:r>
              <a:rPr lang="en-US" sz="6300" i="1" dirty="0"/>
              <a:t>Big Idea: </a:t>
            </a:r>
            <a:r>
              <a:rPr lang="en-US" sz="6300" dirty="0"/>
              <a:t>May we strive to understand and experience the Triune God as a church</a:t>
            </a:r>
            <a:endParaRPr sz="6300" dirty="0"/>
          </a:p>
        </p:txBody>
      </p:sp>
    </p:spTree>
    <p:extLst>
      <p:ext uri="{BB962C8B-B14F-4D97-AF65-F5344CB8AC3E}">
        <p14:creationId xmlns:p14="http://schemas.microsoft.com/office/powerpoint/2010/main" val="405748327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9027621"/>
            <a:ext cx="11099800" cy="411003"/>
          </a:xfrm>
        </p:spPr>
        <p:txBody>
          <a:bodyPr>
            <a:normAutofit/>
          </a:bodyPr>
          <a:lstStyle/>
          <a:p>
            <a:pPr marL="0" indent="0">
              <a:buNone/>
            </a:pPr>
            <a:r>
              <a:rPr lang="en-US" sz="2000" dirty="0"/>
              <a:t>Source: http://</a:t>
            </a:r>
            <a:r>
              <a:rPr lang="en-US" sz="2000" dirty="0" err="1"/>
              <a:t>zapovednoe-podlemorye.ru</a:t>
            </a:r>
            <a:r>
              <a:rPr lang="en-US" sz="2000" dirty="0"/>
              <a:t>/maps/big</a:t>
            </a:r>
            <a:r>
              <a:rPr lang="en-US" sz="2000" dirty="0" smtClean="0"/>
              <a:t>/</a:t>
            </a:r>
            <a:endParaRPr lang="en-US" sz="2000" dirty="0"/>
          </a:p>
        </p:txBody>
      </p:sp>
      <p:pic>
        <p:nvPicPr>
          <p:cNvPr id="1026" name="Picture 2" descr="http://zapovednoe-podlemorye.ru/maps/big/%D0%BA%D0%B0%D1%80%D1%82%D0%B0%20%D0%A2%D1%80%D0%BE%D0%BF%D0%B0%20%D0%98%D1%81%D0%BF%D1%8B%D1%82%D0%B0%D0%BD%D0%B8%D0%B9_res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7" y="114600"/>
            <a:ext cx="11695225" cy="894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5471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9044229"/>
            <a:ext cx="11099800" cy="494145"/>
          </a:xfrm>
        </p:spPr>
        <p:txBody>
          <a:bodyPr>
            <a:normAutofit/>
          </a:bodyPr>
          <a:lstStyle/>
          <a:p>
            <a:pPr marL="0" indent="0">
              <a:buNone/>
            </a:pPr>
            <a:r>
              <a:rPr lang="en-US" sz="2000" dirty="0"/>
              <a:t>Source: http://</a:t>
            </a:r>
            <a:r>
              <a:rPr lang="en-US" sz="2000" dirty="0" err="1"/>
              <a:t>www.baikal-raduga.com</a:t>
            </a:r>
            <a:endParaRPr lang="en-US" sz="2000" dirty="0"/>
          </a:p>
        </p:txBody>
      </p:sp>
      <p:pic>
        <p:nvPicPr>
          <p:cNvPr id="2050" name="Picture 2" descr="Zabaikalsky National Park in Burya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54" y="4426433"/>
            <a:ext cx="4922798" cy="4102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abaikalsky Nation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986" y="4609308"/>
            <a:ext cx="5978747" cy="3786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aikal-raduga.com/picture/main_pic1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751" y="698529"/>
            <a:ext cx="11122478" cy="312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770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endParaRPr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lvl="1">
              <a:defRPr sz="3600"/>
            </a:pPr>
            <a:r>
              <a:rPr lang="en-US" i="1" dirty="0"/>
              <a:t>Acts </a:t>
            </a:r>
            <a:r>
              <a:rPr lang="en-US" i="1" dirty="0" smtClean="0"/>
              <a:t>7:55 </a:t>
            </a:r>
            <a:r>
              <a:rPr lang="en-US" dirty="0" smtClean="0">
                <a:ea typeface="SBL BibLit" panose="02000000000000000000" pitchFamily="2" charset="-79"/>
                <a:cs typeface="SBL BibLit" panose="02000000000000000000" pitchFamily="2" charset="-79"/>
              </a:rPr>
              <a:t>But </a:t>
            </a:r>
            <a:r>
              <a:rPr lang="en-US" dirty="0">
                <a:ea typeface="SBL BibLit" panose="02000000000000000000" pitchFamily="2" charset="-79"/>
                <a:cs typeface="SBL BibLit" panose="02000000000000000000" pitchFamily="2" charset="-79"/>
              </a:rPr>
              <a:t>Stephen, full of the Holy Spirit, looked up to heaven and saw the glory of God, and Jesus standing at the right hand of God. </a:t>
            </a:r>
            <a:r>
              <a:rPr lang="en-US" sz="1764" dirty="0"/>
              <a:t>(NIV®)</a:t>
            </a:r>
            <a:endParaRPr dirty="0"/>
          </a:p>
        </p:txBody>
      </p:sp>
    </p:spTree>
    <p:extLst>
      <p:ext uri="{BB962C8B-B14F-4D97-AF65-F5344CB8AC3E}">
        <p14:creationId xmlns:p14="http://schemas.microsoft.com/office/powerpoint/2010/main" val="241071584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p:txBody>
      </p:sp>
    </p:spTree>
    <p:extLst>
      <p:ext uri="{BB962C8B-B14F-4D97-AF65-F5344CB8AC3E}">
        <p14:creationId xmlns:p14="http://schemas.microsoft.com/office/powerpoint/2010/main" val="111618358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a:p>
            <a:pPr lvl="1">
              <a:defRPr sz="3600"/>
            </a:pPr>
            <a:r>
              <a:rPr lang="en-US" i="1" dirty="0"/>
              <a:t>John </a:t>
            </a:r>
            <a:r>
              <a:rPr lang="en-US" i="1" dirty="0" smtClean="0"/>
              <a:t>1:1 </a:t>
            </a:r>
            <a:r>
              <a:rPr lang="en-US" sz="3600" dirty="0" smtClean="0"/>
              <a:t>In </a:t>
            </a:r>
            <a:r>
              <a:rPr lang="en-US" sz="3600" dirty="0"/>
              <a:t>the beginning was the Word, and the Word was with God, and the Word was God. </a:t>
            </a:r>
            <a:r>
              <a:rPr lang="en-US" sz="1764" dirty="0"/>
              <a:t>(NIV®)</a:t>
            </a:r>
            <a:endParaRPr lang="en-US" sz="3600" dirty="0"/>
          </a:p>
          <a:p>
            <a:pPr marL="444500" lvl="1" indent="0">
              <a:buNone/>
              <a:defRPr sz="3600"/>
            </a:pPr>
            <a:endParaRPr lang="en-US" dirty="0"/>
          </a:p>
        </p:txBody>
      </p:sp>
    </p:spTree>
    <p:extLst>
      <p:ext uri="{BB962C8B-B14F-4D97-AF65-F5344CB8AC3E}">
        <p14:creationId xmlns:p14="http://schemas.microsoft.com/office/powerpoint/2010/main" val="27690450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fontScale="92500"/>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a:p>
            <a:pPr lvl="1">
              <a:defRPr sz="3600"/>
            </a:pPr>
            <a:r>
              <a:rPr lang="en-US" i="1" dirty="0">
                <a:ea typeface="SBL BibLit" panose="02000000000000000000" pitchFamily="2" charset="-79"/>
                <a:cs typeface="SBL BibLit" panose="02000000000000000000" pitchFamily="2" charset="-79"/>
              </a:rPr>
              <a:t>Acts 5:3–4 </a:t>
            </a:r>
            <a:r>
              <a:rPr lang="en-US" dirty="0">
                <a:ea typeface="SBL BibLit" panose="02000000000000000000" pitchFamily="2" charset="-79"/>
                <a:cs typeface="SBL BibLit" panose="02000000000000000000" pitchFamily="2" charset="-79"/>
              </a:rPr>
              <a:t>Then Peter said, “Ananias, how is it that Satan has so filled your heart that </a:t>
            </a:r>
            <a:r>
              <a:rPr lang="en-US" i="1" dirty="0">
                <a:ea typeface="SBL BibLit" panose="02000000000000000000" pitchFamily="2" charset="-79"/>
                <a:cs typeface="SBL BibLit" panose="02000000000000000000" pitchFamily="2" charset="-79"/>
              </a:rPr>
              <a:t>you have lied to the Holy Spirit</a:t>
            </a:r>
            <a:r>
              <a:rPr lang="en-US" dirty="0">
                <a:ea typeface="SBL BibLit" panose="02000000000000000000" pitchFamily="2" charset="-79"/>
                <a:cs typeface="SBL BibLit" panose="02000000000000000000" pitchFamily="2" charset="-79"/>
              </a:rPr>
              <a:t> and have kept for yourself some of the money you received for the land? Didn’t it belong to you before it was sold? And after it was sold, wasn’t the money at your disposal? What made you think of doing such a thing? </a:t>
            </a:r>
            <a:r>
              <a:rPr lang="en-US" i="1" dirty="0">
                <a:ea typeface="SBL BibLit" panose="02000000000000000000" pitchFamily="2" charset="-79"/>
                <a:cs typeface="SBL BibLit" panose="02000000000000000000" pitchFamily="2" charset="-79"/>
              </a:rPr>
              <a:t>You have not lied just to human beings but to God.</a:t>
            </a:r>
            <a:r>
              <a:rPr lang="en-US" dirty="0">
                <a:ea typeface="SBL BibLit" panose="02000000000000000000" pitchFamily="2" charset="-79"/>
                <a:cs typeface="SBL BibLit" panose="02000000000000000000" pitchFamily="2" charset="-79"/>
              </a:rPr>
              <a:t>”</a:t>
            </a:r>
            <a:r>
              <a:rPr lang="en-US" dirty="0">
                <a:latin typeface="Archer Medium LF"/>
                <a:ea typeface="SBL BibLit" panose="02000000000000000000" pitchFamily="2" charset="-79"/>
                <a:cs typeface="SBL BibLit" panose="02000000000000000000" pitchFamily="2" charset="-79"/>
              </a:rPr>
              <a:t> </a:t>
            </a:r>
            <a:r>
              <a:rPr lang="en-US" sz="1750" dirty="0"/>
              <a:t>(NIV®)</a:t>
            </a:r>
          </a:p>
          <a:p>
            <a:pPr marL="444500" lvl="1" indent="0">
              <a:buNone/>
              <a:defRPr sz="3600"/>
            </a:pPr>
            <a:endParaRPr lang="en-US" dirty="0"/>
          </a:p>
        </p:txBody>
      </p:sp>
    </p:spTree>
    <p:extLst>
      <p:ext uri="{BB962C8B-B14F-4D97-AF65-F5344CB8AC3E}">
        <p14:creationId xmlns:p14="http://schemas.microsoft.com/office/powerpoint/2010/main" val="25850752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a:p>
            <a:pPr marL="742950" indent="-742950">
              <a:buFont typeface="+mj-lt"/>
              <a:buAutoNum type="arabicPeriod"/>
              <a:defRPr sz="3600"/>
            </a:pPr>
            <a:r>
              <a:rPr lang="en-US" sz="3600" dirty="0"/>
              <a:t>There is </a:t>
            </a:r>
            <a:r>
              <a:rPr lang="en-US" sz="3600" u="sng" dirty="0"/>
              <a:t>one</a:t>
            </a:r>
            <a:r>
              <a:rPr lang="en-US" sz="3600" dirty="0"/>
              <a:t> God.</a:t>
            </a:r>
          </a:p>
          <a:p>
            <a:pPr marL="506237" lvl="1" indent="0">
              <a:buNone/>
              <a:defRPr sz="3600"/>
            </a:pPr>
            <a:endParaRPr lang="en-US" sz="3600" dirty="0">
              <a:latin typeface="Cambria"/>
            </a:endParaRPr>
          </a:p>
        </p:txBody>
      </p:sp>
    </p:spTree>
    <p:extLst>
      <p:ext uri="{BB962C8B-B14F-4D97-AF65-F5344CB8AC3E}">
        <p14:creationId xmlns:p14="http://schemas.microsoft.com/office/powerpoint/2010/main" val="11928588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s the difference between my faith and the faith?"/>
          <p:cNvSpPr>
            <a:spLocks noGrp="1"/>
          </p:cNvSpPr>
          <p:nvPr>
            <p:ph type="title"/>
          </p:nvPr>
        </p:nvSpPr>
        <p:spPr>
          <a:prstGeom prst="rect">
            <a:avLst/>
          </a:prstGeom>
        </p:spPr>
        <p:txBody>
          <a:bodyPr/>
          <a:lstStyle/>
          <a:p>
            <a:pPr defTabSz="461518">
              <a:defRPr sz="6320"/>
            </a:pPr>
            <a:r>
              <a:rPr lang="en-US" dirty="0"/>
              <a:t>What is the doctrine of the Trinity</a:t>
            </a:r>
            <a:r>
              <a:rPr dirty="0"/>
              <a:t>?</a:t>
            </a:r>
          </a:p>
        </p:txBody>
      </p:sp>
      <p:sp>
        <p:nvSpPr>
          <p:cNvPr id="138"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742950" indent="-742950">
              <a:buFont typeface="+mj-lt"/>
              <a:buAutoNum type="arabicPeriod"/>
              <a:defRPr sz="3600"/>
            </a:pPr>
            <a:r>
              <a:rPr lang="en-US" sz="3600" dirty="0"/>
              <a:t>The Father, Son, and Holy Spirit are </a:t>
            </a:r>
            <a:r>
              <a:rPr lang="en-US" sz="3600" u="sng" dirty="0"/>
              <a:t>distinct</a:t>
            </a:r>
            <a:r>
              <a:rPr lang="en-US" sz="3600" dirty="0"/>
              <a:t> </a:t>
            </a:r>
            <a:r>
              <a:rPr lang="en-US" sz="3600" u="sng" dirty="0"/>
              <a:t>persons</a:t>
            </a:r>
            <a:r>
              <a:rPr lang="en-US" sz="3600" dirty="0"/>
              <a:t>.</a:t>
            </a:r>
          </a:p>
          <a:p>
            <a:pPr marL="742950" indent="-742950">
              <a:buFont typeface="+mj-lt"/>
              <a:buAutoNum type="arabicPeriod"/>
              <a:defRPr sz="3600"/>
            </a:pPr>
            <a:r>
              <a:rPr lang="en-US" sz="3600" dirty="0"/>
              <a:t>Each person is </a:t>
            </a:r>
            <a:r>
              <a:rPr lang="en-US" sz="3600" u="sng" dirty="0"/>
              <a:t>fully</a:t>
            </a:r>
            <a:r>
              <a:rPr lang="en-US" sz="3600" dirty="0"/>
              <a:t> </a:t>
            </a:r>
            <a:r>
              <a:rPr lang="en-US" sz="3600" u="sng" dirty="0"/>
              <a:t>God</a:t>
            </a:r>
            <a:r>
              <a:rPr lang="en-US" sz="3600" dirty="0"/>
              <a:t>.</a:t>
            </a:r>
          </a:p>
          <a:p>
            <a:pPr marL="742950" indent="-742950">
              <a:buFont typeface="+mj-lt"/>
              <a:buAutoNum type="arabicPeriod"/>
              <a:defRPr sz="3600"/>
            </a:pPr>
            <a:r>
              <a:rPr lang="en-US" sz="3600" dirty="0"/>
              <a:t>There is </a:t>
            </a:r>
            <a:r>
              <a:rPr lang="en-US" sz="3600" u="sng" dirty="0"/>
              <a:t>one</a:t>
            </a:r>
            <a:r>
              <a:rPr lang="en-US" sz="3600" dirty="0"/>
              <a:t> God.</a:t>
            </a:r>
          </a:p>
          <a:p>
            <a:pPr marL="1249187" lvl="1" indent="-742950">
              <a:defRPr sz="3600"/>
            </a:pPr>
            <a:r>
              <a:rPr lang="en-US" sz="3600" i="1" dirty="0"/>
              <a:t>Deuteronomy 6:4–5 </a:t>
            </a:r>
            <a:r>
              <a:rPr lang="en-US" sz="3600" dirty="0"/>
              <a:t>Hear, O Israel: The LORD our God, the LORD is one. Love the LORD your God with all your heart and with all your soul and with all your strength.</a:t>
            </a:r>
          </a:p>
        </p:txBody>
      </p:sp>
    </p:spTree>
    <p:extLst>
      <p:ext uri="{BB962C8B-B14F-4D97-AF65-F5344CB8AC3E}">
        <p14:creationId xmlns:p14="http://schemas.microsoft.com/office/powerpoint/2010/main" val="352219572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A5D77"/>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cher Bold LF"/>
        <a:ea typeface="Archer Bold LF"/>
        <a:cs typeface="Archer Bold LF"/>
      </a:majorFont>
      <a:minorFont>
        <a:latin typeface="Archer Medium LF"/>
        <a:ea typeface="Archer Medium LF"/>
        <a:cs typeface="Archer Medium L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579</TotalTime>
  <Words>1067</Words>
  <Application>Microsoft Office PowerPoint</Application>
  <PresentationFormat>Custom</PresentationFormat>
  <Paragraphs>76</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White</vt:lpstr>
      <vt:lpstr>Experiencing the Triune God at Cornerstone</vt:lpstr>
      <vt:lpstr>Big Idea: May we strive to understand and experience the Triune God as a church</vt:lpstr>
      <vt:lpstr>What is the doctrine of the Trinity?</vt:lpstr>
      <vt:lpstr>What is the doctrine of the Trinity?</vt:lpstr>
      <vt:lpstr>What is the doctrine of the Trinity?</vt:lpstr>
      <vt:lpstr>What is the doctrine of the Trinity?</vt:lpstr>
      <vt:lpstr>What is the doctrine of the Trinity?</vt:lpstr>
      <vt:lpstr>What is the doctrine of the Trinity?</vt:lpstr>
      <vt:lpstr>What is the doctrine of the Trinity?</vt:lpstr>
      <vt:lpstr>What is the doctrine of the Trinity?</vt:lpstr>
      <vt:lpstr>Cornerstone Statement of Faith (II.2)</vt:lpstr>
      <vt:lpstr>How should the doctrine of the Trinity transform our church?</vt:lpstr>
      <vt:lpstr>Three Dimensions</vt:lpstr>
      <vt:lpstr>Three Dimensions</vt:lpstr>
      <vt:lpstr>Three Dimensions</vt:lpstr>
      <vt:lpstr>PowerPoint Presentation</vt:lpstr>
      <vt:lpstr>PowerPoint Presentation</vt:lpstr>
      <vt:lpstr>How should the doctrine of the Trinity transform our church?</vt:lpstr>
      <vt:lpstr>How should the doctrine of the Trinity transform our church?</vt:lpstr>
      <vt:lpstr>How should the doctrine of the Trinity transform our church?</vt:lpstr>
      <vt:lpstr>How should the doctrine of the Trinity transform our church?</vt:lpstr>
      <vt:lpstr>How should the doctrine of the Trinity transform our church?</vt:lpstr>
      <vt:lpstr>Big Idea: May we strive to understand and experience the Triune God as a church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Experiencing the Triune God at Cornerstone</dc:title>
  <dc:creator>Terry Iles</dc:creator>
  <cp:lastModifiedBy>Terry and Sara</cp:lastModifiedBy>
  <cp:revision>60</cp:revision>
  <dcterms:modified xsi:type="dcterms:W3CDTF">2017-06-24T19:23:39Z</dcterms:modified>
</cp:coreProperties>
</file>