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72" r:id="rId4"/>
    <p:sldId id="271" r:id="rId5"/>
    <p:sldId id="262" r:id="rId6"/>
    <p:sldId id="273" r:id="rId7"/>
    <p:sldId id="275" r:id="rId8"/>
    <p:sldId id="274" r:id="rId9"/>
    <p:sldId id="276" r:id="rId10"/>
    <p:sldId id="277" r:id="rId11"/>
    <p:sldId id="278" r:id="rId12"/>
    <p:sldId id="279" r:id="rId13"/>
    <p:sldId id="280" r:id="rId14"/>
    <p:sldId id="281" r:id="rId15"/>
    <p:sldId id="282" r:id="rId16"/>
    <p:sldId id="283" r:id="rId17"/>
    <p:sldId id="284" r:id="rId18"/>
    <p:sldId id="285" r:id="rId19"/>
    <p:sldId id="287" r:id="rId20"/>
    <p:sldId id="286" r:id="rId21"/>
    <p:sldId id="288" r:id="rId22"/>
    <p:sldId id="290" r:id="rId23"/>
    <p:sldId id="289" r:id="rId24"/>
    <p:sldId id="291"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30" autoAdjust="0"/>
    <p:restoredTop sz="94660"/>
  </p:normalViewPr>
  <p:slideViewPr>
    <p:cSldViewPr snapToGrid="0">
      <p:cViewPr varScale="1">
        <p:scale>
          <a:sx n="105" d="100"/>
          <a:sy n="105" d="100"/>
        </p:scale>
        <p:origin x="192" y="9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4/13/22</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4/13/22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4/13/22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4/13/22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4/13/22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4/13/22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4/13/22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4/13/22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4/13/22</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30E23-7AF1-4A7C-AC63-B6C7C52DDF13}"/>
              </a:ext>
            </a:extLst>
          </p:cNvPr>
          <p:cNvSpPr>
            <a:spLocks noGrp="1"/>
          </p:cNvSpPr>
          <p:nvPr>
            <p:ph type="ctrTitle"/>
          </p:nvPr>
        </p:nvSpPr>
        <p:spPr/>
        <p:txBody>
          <a:bodyPr>
            <a:normAutofit/>
          </a:bodyPr>
          <a:lstStyle/>
          <a:p>
            <a:r>
              <a:rPr lang="en-US" dirty="0"/>
              <a:t>Women in the Kingdom</a:t>
            </a:r>
            <a:br>
              <a:rPr lang="en-US" dirty="0"/>
            </a:br>
            <a:r>
              <a:rPr lang="en-US" dirty="0" err="1"/>
              <a:t>ot</a:t>
            </a:r>
            <a:r>
              <a:rPr lang="en-US" dirty="0"/>
              <a:t> &amp; </a:t>
            </a:r>
            <a:r>
              <a:rPr lang="en-US" dirty="0" err="1"/>
              <a:t>nt</a:t>
            </a:r>
            <a:r>
              <a:rPr lang="en-US" dirty="0"/>
              <a:t> survey</a:t>
            </a:r>
          </a:p>
        </p:txBody>
      </p:sp>
      <p:sp>
        <p:nvSpPr>
          <p:cNvPr id="3" name="Subtitle 2">
            <a:extLst>
              <a:ext uri="{FF2B5EF4-FFF2-40B4-BE49-F238E27FC236}">
                <a16:creationId xmlns:a16="http://schemas.microsoft.com/office/drawing/2014/main" id="{2ED0E2EE-0191-4D29-A46C-5C94BBCB6C66}"/>
              </a:ext>
            </a:extLst>
          </p:cNvPr>
          <p:cNvSpPr>
            <a:spLocks noGrp="1"/>
          </p:cNvSpPr>
          <p:nvPr>
            <p:ph type="subTitle" idx="1"/>
          </p:nvPr>
        </p:nvSpPr>
        <p:spPr/>
        <p:txBody>
          <a:bodyPr/>
          <a:lstStyle/>
          <a:p>
            <a:r>
              <a:rPr lang="en-US" dirty="0"/>
              <a:t>Looking at the arc of scripture and how god uses women</a:t>
            </a:r>
          </a:p>
        </p:txBody>
      </p:sp>
    </p:spTree>
    <p:extLst>
      <p:ext uri="{BB962C8B-B14F-4D97-AF65-F5344CB8AC3E}">
        <p14:creationId xmlns:p14="http://schemas.microsoft.com/office/powerpoint/2010/main" val="25261883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30E23-7AF1-4A7C-AC63-B6C7C52DDF13}"/>
              </a:ext>
            </a:extLst>
          </p:cNvPr>
          <p:cNvSpPr>
            <a:spLocks noGrp="1"/>
          </p:cNvSpPr>
          <p:nvPr>
            <p:ph type="ctrTitle"/>
          </p:nvPr>
        </p:nvSpPr>
        <p:spPr>
          <a:xfrm>
            <a:off x="2240409" y="355108"/>
            <a:ext cx="9620158" cy="6098958"/>
          </a:xfrm>
        </p:spPr>
        <p:txBody>
          <a:bodyPr anchor="t">
            <a:noAutofit/>
          </a:bodyPr>
          <a:lstStyle/>
          <a:p>
            <a:pPr>
              <a:lnSpc>
                <a:spcPct val="100000"/>
              </a:lnSpc>
            </a:pPr>
            <a:r>
              <a:rPr lang="en-US" sz="4400" dirty="0"/>
              <a:t>Mary (of Bethany) </a:t>
            </a:r>
            <a:r>
              <a:rPr lang="en-US" sz="3200" dirty="0"/>
              <a:t>(</a:t>
            </a:r>
            <a:r>
              <a:rPr lang="en-US" sz="3200" dirty="0" err="1"/>
              <a:t>luke</a:t>
            </a:r>
            <a:r>
              <a:rPr lang="en-US" sz="3200" dirty="0"/>
              <a:t> 10:38-42)</a:t>
            </a:r>
            <a:br>
              <a:rPr lang="en-US" sz="3200" dirty="0"/>
            </a:br>
            <a:br>
              <a:rPr lang="en-US" sz="3200" dirty="0"/>
            </a:br>
            <a:r>
              <a:rPr lang="en-US" sz="3200" dirty="0"/>
              <a:t>As Jesus and his disciples were on their way, he came to a village where a woman named Martha opened her home to him. She had a sister called Mary, who sat at the Lord’s feet listening to what he said. But Martha was distracted by all the preparations that had to be made. She came to him and asked, “Lord, don’t you care that my sister has left me to do the work by myself? Tell her to help me!”</a:t>
            </a:r>
            <a:br>
              <a:rPr lang="en-US" sz="3200" dirty="0"/>
            </a:br>
            <a:endParaRPr lang="en-US" sz="3200" dirty="0">
              <a:solidFill>
                <a:srgbClr val="FF0000"/>
              </a:solidFill>
            </a:endParaRPr>
          </a:p>
        </p:txBody>
      </p:sp>
    </p:spTree>
    <p:extLst>
      <p:ext uri="{BB962C8B-B14F-4D97-AF65-F5344CB8AC3E}">
        <p14:creationId xmlns:p14="http://schemas.microsoft.com/office/powerpoint/2010/main" val="395992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30E23-7AF1-4A7C-AC63-B6C7C52DDF13}"/>
              </a:ext>
            </a:extLst>
          </p:cNvPr>
          <p:cNvSpPr>
            <a:spLocks noGrp="1"/>
          </p:cNvSpPr>
          <p:nvPr>
            <p:ph type="ctrTitle"/>
          </p:nvPr>
        </p:nvSpPr>
        <p:spPr>
          <a:xfrm>
            <a:off x="2240409" y="355108"/>
            <a:ext cx="9620158" cy="6098958"/>
          </a:xfrm>
        </p:spPr>
        <p:txBody>
          <a:bodyPr anchor="t">
            <a:noAutofit/>
          </a:bodyPr>
          <a:lstStyle/>
          <a:p>
            <a:pPr>
              <a:lnSpc>
                <a:spcPct val="100000"/>
              </a:lnSpc>
            </a:pPr>
            <a:r>
              <a:rPr lang="en-US" sz="4400" dirty="0"/>
              <a:t>Mary (of Bethany) </a:t>
            </a:r>
            <a:r>
              <a:rPr lang="en-US" sz="3200" dirty="0"/>
              <a:t>(</a:t>
            </a:r>
            <a:r>
              <a:rPr lang="en-US" sz="3200" dirty="0" err="1"/>
              <a:t>luke</a:t>
            </a:r>
            <a:r>
              <a:rPr lang="en-US" sz="3200" dirty="0"/>
              <a:t> 10:38-42)</a:t>
            </a:r>
            <a:br>
              <a:rPr lang="en-US" sz="3200" dirty="0"/>
            </a:br>
            <a:br>
              <a:rPr lang="en-US" sz="3200" dirty="0"/>
            </a:br>
            <a:r>
              <a:rPr lang="en-US" sz="3200" dirty="0"/>
              <a:t>“Martha, Martha,” the Lord answered, “you are worried and upset about many things, but few things are needed—or indeed only one. Mary has chosen what is better, and it will not be taken away from her.”</a:t>
            </a:r>
            <a:br>
              <a:rPr lang="en-US" sz="3200" dirty="0"/>
            </a:br>
            <a:endParaRPr lang="en-US" sz="3200" dirty="0">
              <a:solidFill>
                <a:srgbClr val="FF0000"/>
              </a:solidFill>
            </a:endParaRPr>
          </a:p>
        </p:txBody>
      </p:sp>
    </p:spTree>
    <p:extLst>
      <p:ext uri="{BB962C8B-B14F-4D97-AF65-F5344CB8AC3E}">
        <p14:creationId xmlns:p14="http://schemas.microsoft.com/office/powerpoint/2010/main" val="29878052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30E23-7AF1-4A7C-AC63-B6C7C52DDF13}"/>
              </a:ext>
            </a:extLst>
          </p:cNvPr>
          <p:cNvSpPr>
            <a:spLocks noGrp="1"/>
          </p:cNvSpPr>
          <p:nvPr>
            <p:ph type="ctrTitle"/>
          </p:nvPr>
        </p:nvSpPr>
        <p:spPr>
          <a:xfrm>
            <a:off x="2240409" y="355108"/>
            <a:ext cx="9620158" cy="6098958"/>
          </a:xfrm>
        </p:spPr>
        <p:txBody>
          <a:bodyPr anchor="t">
            <a:noAutofit/>
          </a:bodyPr>
          <a:lstStyle/>
          <a:p>
            <a:pPr>
              <a:lnSpc>
                <a:spcPct val="100000"/>
              </a:lnSpc>
            </a:pPr>
            <a:r>
              <a:rPr lang="en-US" sz="4400" dirty="0"/>
              <a:t>Mary </a:t>
            </a:r>
            <a:r>
              <a:rPr lang="en-US" sz="4400" dirty="0" err="1"/>
              <a:t>magdalene</a:t>
            </a:r>
            <a:r>
              <a:rPr lang="en-US" sz="4400" dirty="0"/>
              <a:t> </a:t>
            </a:r>
            <a:r>
              <a:rPr lang="en-US" sz="3200" dirty="0"/>
              <a:t>(</a:t>
            </a:r>
            <a:r>
              <a:rPr lang="en-US" sz="3200" dirty="0" err="1"/>
              <a:t>luke</a:t>
            </a:r>
            <a:r>
              <a:rPr lang="en-US" sz="3200" dirty="0"/>
              <a:t> 8:1-3)</a:t>
            </a:r>
            <a:br>
              <a:rPr lang="en-US" sz="3200" dirty="0"/>
            </a:br>
            <a:br>
              <a:rPr lang="en-US" sz="3200" dirty="0"/>
            </a:br>
            <a:r>
              <a:rPr lang="en-US" sz="3200" dirty="0"/>
              <a:t>After this, Jesus traveled about from one town and village to another, proclaiming the good news of the kingdom of God. The Twelve were with him, and also some women who had been cured of evil spirits and diseases: Mary (called Magdalene) from whom seven demons had come out; Joanna the wife of </a:t>
            </a:r>
            <a:r>
              <a:rPr lang="en-US" sz="3200" dirty="0" err="1"/>
              <a:t>Chuza</a:t>
            </a:r>
            <a:r>
              <a:rPr lang="en-US" sz="3200" dirty="0"/>
              <a:t>, the manager of Herod’s household; Susanna; and many others. These women were helping to support them out of their own means.</a:t>
            </a:r>
            <a:endParaRPr lang="en-US" sz="3200" dirty="0">
              <a:solidFill>
                <a:srgbClr val="FF0000"/>
              </a:solidFill>
            </a:endParaRPr>
          </a:p>
        </p:txBody>
      </p:sp>
    </p:spTree>
    <p:extLst>
      <p:ext uri="{BB962C8B-B14F-4D97-AF65-F5344CB8AC3E}">
        <p14:creationId xmlns:p14="http://schemas.microsoft.com/office/powerpoint/2010/main" val="19721403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30E23-7AF1-4A7C-AC63-B6C7C52DDF13}"/>
              </a:ext>
            </a:extLst>
          </p:cNvPr>
          <p:cNvSpPr>
            <a:spLocks noGrp="1"/>
          </p:cNvSpPr>
          <p:nvPr>
            <p:ph type="ctrTitle"/>
          </p:nvPr>
        </p:nvSpPr>
        <p:spPr>
          <a:xfrm>
            <a:off x="2240409" y="355108"/>
            <a:ext cx="9620158" cy="6098958"/>
          </a:xfrm>
        </p:spPr>
        <p:txBody>
          <a:bodyPr anchor="t">
            <a:noAutofit/>
          </a:bodyPr>
          <a:lstStyle/>
          <a:p>
            <a:pPr>
              <a:lnSpc>
                <a:spcPct val="100000"/>
              </a:lnSpc>
            </a:pPr>
            <a:r>
              <a:rPr lang="en-US" sz="4400" dirty="0"/>
              <a:t>Mary </a:t>
            </a:r>
            <a:r>
              <a:rPr lang="en-US" sz="4400" dirty="0" err="1"/>
              <a:t>magdalene</a:t>
            </a:r>
            <a:r>
              <a:rPr lang="en-US" sz="4400" dirty="0"/>
              <a:t> </a:t>
            </a:r>
            <a:r>
              <a:rPr lang="en-US" sz="3200" dirty="0"/>
              <a:t>(john 20:1-18)</a:t>
            </a:r>
            <a:br>
              <a:rPr lang="en-US" sz="3200" dirty="0"/>
            </a:br>
            <a:br>
              <a:rPr lang="en-US" sz="3200" dirty="0"/>
            </a:br>
            <a:r>
              <a:rPr lang="en-US" sz="3200" dirty="0"/>
              <a:t>verse 1</a:t>
            </a:r>
            <a:br>
              <a:rPr lang="en-US" sz="3200" dirty="0"/>
            </a:br>
            <a:r>
              <a:rPr lang="en-US" sz="3200" dirty="0"/>
              <a:t>Early on the first day of the week, while it was still dark, Mary Magdalene went to the tomb and saw that the stone had been removed from the entrance.</a:t>
            </a:r>
            <a:endParaRPr lang="en-US" sz="3200" dirty="0">
              <a:solidFill>
                <a:srgbClr val="FF0000"/>
              </a:solidFill>
            </a:endParaRPr>
          </a:p>
        </p:txBody>
      </p:sp>
    </p:spTree>
    <p:extLst>
      <p:ext uri="{BB962C8B-B14F-4D97-AF65-F5344CB8AC3E}">
        <p14:creationId xmlns:p14="http://schemas.microsoft.com/office/powerpoint/2010/main" val="2013536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30E23-7AF1-4A7C-AC63-B6C7C52DDF13}"/>
              </a:ext>
            </a:extLst>
          </p:cNvPr>
          <p:cNvSpPr>
            <a:spLocks noGrp="1"/>
          </p:cNvSpPr>
          <p:nvPr>
            <p:ph type="ctrTitle"/>
          </p:nvPr>
        </p:nvSpPr>
        <p:spPr>
          <a:xfrm>
            <a:off x="2240409" y="355108"/>
            <a:ext cx="9620158" cy="6098958"/>
          </a:xfrm>
        </p:spPr>
        <p:txBody>
          <a:bodyPr anchor="t">
            <a:noAutofit/>
          </a:bodyPr>
          <a:lstStyle/>
          <a:p>
            <a:pPr>
              <a:lnSpc>
                <a:spcPct val="100000"/>
              </a:lnSpc>
            </a:pPr>
            <a:r>
              <a:rPr lang="en-US" sz="4400" dirty="0"/>
              <a:t>Mary </a:t>
            </a:r>
            <a:r>
              <a:rPr lang="en-US" sz="4400" dirty="0" err="1"/>
              <a:t>magdalene</a:t>
            </a:r>
            <a:r>
              <a:rPr lang="en-US" sz="4400" dirty="0"/>
              <a:t> </a:t>
            </a:r>
            <a:r>
              <a:rPr lang="en-US" sz="3200" dirty="0"/>
              <a:t>(john 20:1-18)</a:t>
            </a:r>
            <a:br>
              <a:rPr lang="en-US" sz="3200" dirty="0"/>
            </a:br>
            <a:br>
              <a:rPr lang="en-US" sz="3200" dirty="0"/>
            </a:br>
            <a:r>
              <a:rPr lang="en-US" sz="3200" dirty="0"/>
              <a:t>verses 11-13</a:t>
            </a:r>
            <a:br>
              <a:rPr lang="en-US" sz="3200" dirty="0"/>
            </a:br>
            <a:r>
              <a:rPr lang="en-US" sz="3200" dirty="0"/>
              <a:t>Now Mary stood outside the tomb crying. As she wept, she bent over to look into the tomb  and saw two angels in white, seated where Jesus’ body had been, one at the head and the other at the foot. They asked her, “Woman, why are you crying?” “They have taken my Lord away,” she said, “and I don’t know where they have put him.”</a:t>
            </a:r>
            <a:endParaRPr lang="en-US" sz="3200" dirty="0">
              <a:solidFill>
                <a:srgbClr val="FF0000"/>
              </a:solidFill>
            </a:endParaRPr>
          </a:p>
        </p:txBody>
      </p:sp>
    </p:spTree>
    <p:extLst>
      <p:ext uri="{BB962C8B-B14F-4D97-AF65-F5344CB8AC3E}">
        <p14:creationId xmlns:p14="http://schemas.microsoft.com/office/powerpoint/2010/main" val="34239510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30E23-7AF1-4A7C-AC63-B6C7C52DDF13}"/>
              </a:ext>
            </a:extLst>
          </p:cNvPr>
          <p:cNvSpPr>
            <a:spLocks noGrp="1"/>
          </p:cNvSpPr>
          <p:nvPr>
            <p:ph type="ctrTitle"/>
          </p:nvPr>
        </p:nvSpPr>
        <p:spPr>
          <a:xfrm>
            <a:off x="2240409" y="355108"/>
            <a:ext cx="9620158" cy="6098958"/>
          </a:xfrm>
        </p:spPr>
        <p:txBody>
          <a:bodyPr anchor="t">
            <a:noAutofit/>
          </a:bodyPr>
          <a:lstStyle/>
          <a:p>
            <a:pPr>
              <a:lnSpc>
                <a:spcPct val="100000"/>
              </a:lnSpc>
            </a:pPr>
            <a:r>
              <a:rPr lang="en-US" sz="4400" dirty="0"/>
              <a:t>Mary </a:t>
            </a:r>
            <a:r>
              <a:rPr lang="en-US" sz="4400" dirty="0" err="1"/>
              <a:t>magdalene</a:t>
            </a:r>
            <a:r>
              <a:rPr lang="en-US" sz="4400" dirty="0"/>
              <a:t> </a:t>
            </a:r>
            <a:r>
              <a:rPr lang="en-US" sz="3200" dirty="0"/>
              <a:t>(john 20:1-18)</a:t>
            </a:r>
            <a:br>
              <a:rPr lang="en-US" sz="3200" dirty="0"/>
            </a:br>
            <a:br>
              <a:rPr lang="en-US" sz="3200" dirty="0"/>
            </a:br>
            <a:r>
              <a:rPr lang="en-US" sz="3200" dirty="0"/>
              <a:t>verses 14-15</a:t>
            </a:r>
            <a:br>
              <a:rPr lang="en-US" sz="3200" dirty="0"/>
            </a:br>
            <a:r>
              <a:rPr lang="en-US" sz="3200" dirty="0"/>
              <a:t>At this, she turned around and saw Jesus standing there, but she did not realize that it was Jesus. He asked her, “Woman, why are you crying? Who is it you are looking for?”</a:t>
            </a:r>
            <a:br>
              <a:rPr lang="en-US" sz="3200" dirty="0"/>
            </a:br>
            <a:br>
              <a:rPr lang="en-US" sz="3200" dirty="0"/>
            </a:br>
            <a:r>
              <a:rPr lang="en-US" sz="3200" dirty="0"/>
              <a:t>Thinking he was the gardener, she said, “Sir, if you have carried him away, tell me where you have put him, and I will get him.”</a:t>
            </a:r>
            <a:endParaRPr lang="en-US" sz="3200" dirty="0">
              <a:solidFill>
                <a:srgbClr val="FF0000"/>
              </a:solidFill>
            </a:endParaRPr>
          </a:p>
        </p:txBody>
      </p:sp>
    </p:spTree>
    <p:extLst>
      <p:ext uri="{BB962C8B-B14F-4D97-AF65-F5344CB8AC3E}">
        <p14:creationId xmlns:p14="http://schemas.microsoft.com/office/powerpoint/2010/main" val="9091310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30E23-7AF1-4A7C-AC63-B6C7C52DDF13}"/>
              </a:ext>
            </a:extLst>
          </p:cNvPr>
          <p:cNvSpPr>
            <a:spLocks noGrp="1"/>
          </p:cNvSpPr>
          <p:nvPr>
            <p:ph type="ctrTitle"/>
          </p:nvPr>
        </p:nvSpPr>
        <p:spPr>
          <a:xfrm>
            <a:off x="2240409" y="355108"/>
            <a:ext cx="9620158" cy="6098958"/>
          </a:xfrm>
        </p:spPr>
        <p:txBody>
          <a:bodyPr anchor="t">
            <a:noAutofit/>
          </a:bodyPr>
          <a:lstStyle/>
          <a:p>
            <a:pPr>
              <a:lnSpc>
                <a:spcPct val="100000"/>
              </a:lnSpc>
            </a:pPr>
            <a:r>
              <a:rPr lang="en-US" sz="4400" dirty="0"/>
              <a:t>Mary </a:t>
            </a:r>
            <a:r>
              <a:rPr lang="en-US" sz="4400" dirty="0" err="1"/>
              <a:t>magdalene</a:t>
            </a:r>
            <a:r>
              <a:rPr lang="en-US" sz="4400" dirty="0"/>
              <a:t> </a:t>
            </a:r>
            <a:r>
              <a:rPr lang="en-US" sz="3200" dirty="0"/>
              <a:t>(john 20:1-18)</a:t>
            </a:r>
            <a:br>
              <a:rPr lang="en-US" sz="3200" dirty="0"/>
            </a:br>
            <a:br>
              <a:rPr lang="en-US" sz="3200" dirty="0"/>
            </a:br>
            <a:r>
              <a:rPr lang="en-US" sz="3200" dirty="0"/>
              <a:t>verses 16-18: Jesus said to her, “Mary.” She turned toward him and cried out in Aramaic, “</a:t>
            </a:r>
            <a:r>
              <a:rPr lang="en-US" sz="3200" dirty="0" err="1"/>
              <a:t>Rabboni</a:t>
            </a:r>
            <a:r>
              <a:rPr lang="en-US" sz="3200" dirty="0"/>
              <a:t>!” (which means “Teacher”). Jesus said, “Do not hold on to me, for I have not yet ascended to the Father. Go instead to my brothers and tell them, ‘I am ascending to my Father and your Father, to my God and your God.’” Mary Magdalene went to the disciples with the news: “I have seen the Lord!” And she told them that he had said these things to her.</a:t>
            </a:r>
            <a:endParaRPr lang="en-US" sz="3200" dirty="0">
              <a:solidFill>
                <a:srgbClr val="FF0000"/>
              </a:solidFill>
            </a:endParaRPr>
          </a:p>
        </p:txBody>
      </p:sp>
    </p:spTree>
    <p:extLst>
      <p:ext uri="{BB962C8B-B14F-4D97-AF65-F5344CB8AC3E}">
        <p14:creationId xmlns:p14="http://schemas.microsoft.com/office/powerpoint/2010/main" val="21424363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30E23-7AF1-4A7C-AC63-B6C7C52DDF13}"/>
              </a:ext>
            </a:extLst>
          </p:cNvPr>
          <p:cNvSpPr>
            <a:spLocks noGrp="1"/>
          </p:cNvSpPr>
          <p:nvPr>
            <p:ph type="ctrTitle"/>
          </p:nvPr>
        </p:nvSpPr>
        <p:spPr>
          <a:xfrm>
            <a:off x="2240409" y="355108"/>
            <a:ext cx="9620158" cy="6098958"/>
          </a:xfrm>
        </p:spPr>
        <p:txBody>
          <a:bodyPr anchor="t">
            <a:noAutofit/>
          </a:bodyPr>
          <a:lstStyle/>
          <a:p>
            <a:pPr>
              <a:lnSpc>
                <a:spcPct val="100000"/>
              </a:lnSpc>
            </a:pPr>
            <a:r>
              <a:rPr lang="en-US" sz="4400" dirty="0"/>
              <a:t>phoebe </a:t>
            </a:r>
            <a:r>
              <a:rPr lang="en-US" sz="3200" dirty="0"/>
              <a:t>(romans 16:1-2)</a:t>
            </a:r>
            <a:br>
              <a:rPr lang="en-US" sz="3200" dirty="0"/>
            </a:br>
            <a:br>
              <a:rPr lang="en-US" sz="3200" dirty="0"/>
            </a:br>
            <a:r>
              <a:rPr lang="en-US" sz="3200" dirty="0"/>
              <a:t>I commend to you our sister Phoebe, a deacon of the church in </a:t>
            </a:r>
            <a:r>
              <a:rPr lang="en-US" sz="3200" dirty="0" err="1"/>
              <a:t>Cenchreae</a:t>
            </a:r>
            <a:r>
              <a:rPr lang="en-US" sz="3200" dirty="0"/>
              <a:t>. I ask you to receive her in the Lord in a way worthy of his people and to give her any help she may need from you, for she has been the benefactor of many people, including me.</a:t>
            </a:r>
            <a:endParaRPr lang="en-US" sz="3200" dirty="0">
              <a:solidFill>
                <a:srgbClr val="FF0000"/>
              </a:solidFill>
            </a:endParaRPr>
          </a:p>
        </p:txBody>
      </p:sp>
    </p:spTree>
    <p:extLst>
      <p:ext uri="{BB962C8B-B14F-4D97-AF65-F5344CB8AC3E}">
        <p14:creationId xmlns:p14="http://schemas.microsoft.com/office/powerpoint/2010/main" val="19543994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30E23-7AF1-4A7C-AC63-B6C7C52DDF13}"/>
              </a:ext>
            </a:extLst>
          </p:cNvPr>
          <p:cNvSpPr>
            <a:spLocks noGrp="1"/>
          </p:cNvSpPr>
          <p:nvPr>
            <p:ph type="ctrTitle"/>
          </p:nvPr>
        </p:nvSpPr>
        <p:spPr>
          <a:xfrm>
            <a:off x="2240409" y="355108"/>
            <a:ext cx="9620158" cy="6098958"/>
          </a:xfrm>
        </p:spPr>
        <p:txBody>
          <a:bodyPr anchor="t">
            <a:noAutofit/>
          </a:bodyPr>
          <a:lstStyle/>
          <a:p>
            <a:pPr>
              <a:lnSpc>
                <a:spcPct val="100000"/>
              </a:lnSpc>
            </a:pPr>
            <a:r>
              <a:rPr lang="en-US" sz="4400" dirty="0"/>
              <a:t>Priscilla </a:t>
            </a:r>
            <a:r>
              <a:rPr lang="en-US" sz="3200" dirty="0"/>
              <a:t>(romans 16:3-5)</a:t>
            </a:r>
            <a:br>
              <a:rPr lang="en-US" sz="3200" dirty="0"/>
            </a:br>
            <a:br>
              <a:rPr lang="en-US" sz="3200" dirty="0"/>
            </a:br>
            <a:r>
              <a:rPr lang="en-US" sz="3200" dirty="0"/>
              <a:t>Greet Priscilla and Aquila, my co-workers in Christ Jesus. They risked their lives for me. Not only I but all the churches of the Gentiles are grateful to them.</a:t>
            </a:r>
            <a:br>
              <a:rPr lang="en-US" sz="3200" dirty="0"/>
            </a:br>
            <a:br>
              <a:rPr lang="en-US" sz="3200" dirty="0"/>
            </a:br>
            <a:r>
              <a:rPr lang="en-US" sz="3200" dirty="0"/>
              <a:t>Greet also the church that meets at their house.</a:t>
            </a:r>
            <a:endParaRPr lang="en-US" sz="3200" dirty="0">
              <a:solidFill>
                <a:srgbClr val="FF0000"/>
              </a:solidFill>
            </a:endParaRPr>
          </a:p>
        </p:txBody>
      </p:sp>
    </p:spTree>
    <p:extLst>
      <p:ext uri="{BB962C8B-B14F-4D97-AF65-F5344CB8AC3E}">
        <p14:creationId xmlns:p14="http://schemas.microsoft.com/office/powerpoint/2010/main" val="39274098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30E23-7AF1-4A7C-AC63-B6C7C52DDF13}"/>
              </a:ext>
            </a:extLst>
          </p:cNvPr>
          <p:cNvSpPr>
            <a:spLocks noGrp="1"/>
          </p:cNvSpPr>
          <p:nvPr>
            <p:ph type="ctrTitle"/>
          </p:nvPr>
        </p:nvSpPr>
        <p:spPr>
          <a:xfrm>
            <a:off x="2240409" y="355108"/>
            <a:ext cx="9620158" cy="6098958"/>
          </a:xfrm>
        </p:spPr>
        <p:txBody>
          <a:bodyPr anchor="t">
            <a:noAutofit/>
          </a:bodyPr>
          <a:lstStyle/>
          <a:p>
            <a:pPr>
              <a:lnSpc>
                <a:spcPct val="100000"/>
              </a:lnSpc>
            </a:pPr>
            <a:r>
              <a:rPr lang="en-US" sz="4400" dirty="0"/>
              <a:t>Priscilla </a:t>
            </a:r>
            <a:r>
              <a:rPr lang="en-US" sz="3200" dirty="0"/>
              <a:t>(acts 18:24-26)</a:t>
            </a:r>
            <a:br>
              <a:rPr lang="en-US" sz="3200" dirty="0"/>
            </a:br>
            <a:r>
              <a:rPr lang="en-US" sz="3200" dirty="0"/>
              <a:t>Meanwhile a Jew named Apollos, a native of Alexandria, came to Ephesus. He was a learned man, with a thorough knowledge of the Scriptures. He had been instructed in the way of the Lord, and he spoke with great fervor and taught about Jesus accurately, though he knew only the baptism of John. He began to speak boldly in the synagogue. When Priscilla and Aquila heard him, they invited him to their home and explained to him the way of God more adequately.</a:t>
            </a:r>
            <a:endParaRPr lang="en-US" sz="3200" dirty="0">
              <a:solidFill>
                <a:srgbClr val="FF0000"/>
              </a:solidFill>
            </a:endParaRPr>
          </a:p>
        </p:txBody>
      </p:sp>
    </p:spTree>
    <p:extLst>
      <p:ext uri="{BB962C8B-B14F-4D97-AF65-F5344CB8AC3E}">
        <p14:creationId xmlns:p14="http://schemas.microsoft.com/office/powerpoint/2010/main" val="2160226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83059799-F813-453B-BA01-F28A723D34A2}"/>
              </a:ext>
            </a:extLst>
          </p:cNvPr>
          <p:cNvGraphicFramePr>
            <a:graphicFrameLocks noGrp="1"/>
          </p:cNvGraphicFramePr>
          <p:nvPr>
            <p:extLst>
              <p:ext uri="{D42A27DB-BD31-4B8C-83A1-F6EECF244321}">
                <p14:modId xmlns:p14="http://schemas.microsoft.com/office/powerpoint/2010/main" val="3530434854"/>
              </p:ext>
            </p:extLst>
          </p:nvPr>
        </p:nvGraphicFramePr>
        <p:xfrm>
          <a:off x="1916589" y="286891"/>
          <a:ext cx="10086020" cy="6284218"/>
        </p:xfrm>
        <a:graphic>
          <a:graphicData uri="http://schemas.openxmlformats.org/drawingml/2006/table">
            <a:tbl>
              <a:tblPr firstRow="1" bandRow="1">
                <a:tableStyleId>{073A0DAA-6AF3-43AB-8588-CEC1D06C72B9}</a:tableStyleId>
              </a:tblPr>
              <a:tblGrid>
                <a:gridCol w="5043010">
                  <a:extLst>
                    <a:ext uri="{9D8B030D-6E8A-4147-A177-3AD203B41FA5}">
                      <a16:colId xmlns:a16="http://schemas.microsoft.com/office/drawing/2014/main" val="3079544478"/>
                    </a:ext>
                  </a:extLst>
                </a:gridCol>
                <a:gridCol w="5043010">
                  <a:extLst>
                    <a:ext uri="{9D8B030D-6E8A-4147-A177-3AD203B41FA5}">
                      <a16:colId xmlns:a16="http://schemas.microsoft.com/office/drawing/2014/main" val="1318690971"/>
                    </a:ext>
                  </a:extLst>
                </a:gridCol>
              </a:tblGrid>
              <a:tr h="753116">
                <a:tc>
                  <a:txBody>
                    <a:bodyPr/>
                    <a:lstStyle/>
                    <a:p>
                      <a:r>
                        <a:rPr lang="en-US" sz="3600" dirty="0"/>
                        <a:t>Complementarianism</a:t>
                      </a:r>
                      <a:endParaRPr lang="en-US" sz="3600" dirty="0">
                        <a:solidFill>
                          <a:schemeClr val="bg1"/>
                        </a:solidFill>
                      </a:endParaRPr>
                    </a:p>
                  </a:txBody>
                  <a:tcPr/>
                </a:tc>
                <a:tc>
                  <a:txBody>
                    <a:bodyPr/>
                    <a:lstStyle/>
                    <a:p>
                      <a:r>
                        <a:rPr lang="en-US" sz="3600" dirty="0"/>
                        <a:t>Egalitarianism</a:t>
                      </a:r>
                      <a:endParaRPr lang="en-US" sz="3600" dirty="0">
                        <a:solidFill>
                          <a:schemeClr val="bg1"/>
                        </a:solidFill>
                      </a:endParaRPr>
                    </a:p>
                  </a:txBody>
                  <a:tcPr/>
                </a:tc>
                <a:extLst>
                  <a:ext uri="{0D108BD9-81ED-4DB2-BD59-A6C34878D82A}">
                    <a16:rowId xmlns:a16="http://schemas.microsoft.com/office/drawing/2014/main" val="227557040"/>
                  </a:ext>
                </a:extLst>
              </a:tr>
              <a:tr h="989582">
                <a:tc>
                  <a:txBody>
                    <a:bodyPr/>
                    <a:lstStyle/>
                    <a:p>
                      <a:r>
                        <a:rPr lang="en-US" sz="2800" dirty="0"/>
                        <a:t>Believes men and women are of equal worth</a:t>
                      </a:r>
                      <a:endParaRPr lang="en-US" sz="2800" dirty="0">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t>Believes men and women are of equal worth</a:t>
                      </a:r>
                      <a:endParaRPr lang="en-US" sz="2800" dirty="0">
                        <a:solidFill>
                          <a:schemeClr val="bg1"/>
                        </a:solidFill>
                      </a:endParaRPr>
                    </a:p>
                  </a:txBody>
                  <a:tcPr/>
                </a:tc>
                <a:extLst>
                  <a:ext uri="{0D108BD9-81ED-4DB2-BD59-A6C34878D82A}">
                    <a16:rowId xmlns:a16="http://schemas.microsoft.com/office/drawing/2014/main" val="497574492"/>
                  </a:ext>
                </a:extLst>
              </a:tr>
              <a:tr h="1299898">
                <a:tc>
                  <a:txBody>
                    <a:bodyPr/>
                    <a:lstStyle/>
                    <a:p>
                      <a:r>
                        <a:rPr lang="en-US" sz="2800" dirty="0"/>
                        <a:t>Believes men and women have distinct roles in church</a:t>
                      </a:r>
                    </a:p>
                    <a:p>
                      <a:r>
                        <a:rPr lang="en-US" sz="2800" dirty="0"/>
                        <a:t>(1 Tim 2:11-3:7 &amp; Tit 2:2-6</a:t>
                      </a:r>
                      <a:endParaRPr lang="en-US" sz="2800" dirty="0">
                        <a:solidFill>
                          <a:schemeClr val="bg1"/>
                        </a:solidFill>
                      </a:endParaRPr>
                    </a:p>
                  </a:txBody>
                  <a:tcPr/>
                </a:tc>
                <a:tc>
                  <a:txBody>
                    <a:bodyPr/>
                    <a:lstStyle/>
                    <a:p>
                      <a:r>
                        <a:rPr lang="en-US" sz="2800" dirty="0"/>
                        <a:t>Believes men’s and women’s roles are interchangeable in church (Gal 3:28)</a:t>
                      </a:r>
                      <a:endParaRPr lang="en-US" sz="2800" dirty="0">
                        <a:solidFill>
                          <a:schemeClr val="bg1"/>
                        </a:solidFill>
                      </a:endParaRPr>
                    </a:p>
                  </a:txBody>
                  <a:tcPr/>
                </a:tc>
                <a:extLst>
                  <a:ext uri="{0D108BD9-81ED-4DB2-BD59-A6C34878D82A}">
                    <a16:rowId xmlns:a16="http://schemas.microsoft.com/office/drawing/2014/main" val="422922336"/>
                  </a:ext>
                </a:extLst>
              </a:tr>
              <a:tr h="1299898">
                <a:tc>
                  <a:txBody>
                    <a:bodyPr/>
                    <a:lstStyle/>
                    <a:p>
                      <a:r>
                        <a:rPr lang="en-US" sz="2800" dirty="0"/>
                        <a:t>Believes men and women have distinct roles in the home</a:t>
                      </a:r>
                    </a:p>
                    <a:p>
                      <a:r>
                        <a:rPr lang="en-US" sz="2800" dirty="0"/>
                        <a:t>(Eph 5:21-33)</a:t>
                      </a:r>
                      <a:endParaRPr lang="en-US" sz="2800" dirty="0">
                        <a:solidFill>
                          <a:schemeClr val="bg1"/>
                        </a:solidFill>
                      </a:endParaRPr>
                    </a:p>
                  </a:txBody>
                  <a:tcPr/>
                </a:tc>
                <a:tc>
                  <a:txBody>
                    <a:bodyPr/>
                    <a:lstStyle/>
                    <a:p>
                      <a:r>
                        <a:rPr lang="en-US" sz="2800" dirty="0"/>
                        <a:t>Believes men’s and women’s roles are interchangeable in home </a:t>
                      </a:r>
                    </a:p>
                    <a:p>
                      <a:r>
                        <a:rPr lang="en-US" sz="2800" dirty="0"/>
                        <a:t>(Gal 3:28)</a:t>
                      </a:r>
                      <a:endParaRPr lang="en-US" sz="2800" dirty="0">
                        <a:solidFill>
                          <a:schemeClr val="bg1"/>
                        </a:solidFill>
                      </a:endParaRPr>
                    </a:p>
                  </a:txBody>
                  <a:tcPr/>
                </a:tc>
                <a:extLst>
                  <a:ext uri="{0D108BD9-81ED-4DB2-BD59-A6C34878D82A}">
                    <a16:rowId xmlns:a16="http://schemas.microsoft.com/office/drawing/2014/main" val="230927361"/>
                  </a:ext>
                </a:extLst>
              </a:tr>
              <a:tr h="753116">
                <a:tc>
                  <a:txBody>
                    <a:bodyPr/>
                    <a:lstStyle/>
                    <a:p>
                      <a:r>
                        <a:rPr lang="en-US" sz="2800" dirty="0"/>
                        <a:t>Believes gender distinctions are a result of Creation and Christ’s redemption as a return to those distinctions</a:t>
                      </a:r>
                      <a:endParaRPr lang="en-US" sz="2800" dirty="0">
                        <a:solidFill>
                          <a:schemeClr val="bg1"/>
                        </a:solidFill>
                      </a:endParaRPr>
                    </a:p>
                  </a:txBody>
                  <a:tcPr/>
                </a:tc>
                <a:tc>
                  <a:txBody>
                    <a:bodyPr/>
                    <a:lstStyle/>
                    <a:p>
                      <a:r>
                        <a:rPr lang="en-US" sz="2800" dirty="0"/>
                        <a:t>Believes gender distinctions are a result of the Fall and Christ’s redemption as removing those distinctions</a:t>
                      </a:r>
                      <a:endParaRPr lang="en-US" sz="2800" dirty="0">
                        <a:solidFill>
                          <a:schemeClr val="bg1"/>
                        </a:solidFill>
                      </a:endParaRPr>
                    </a:p>
                  </a:txBody>
                  <a:tcPr/>
                </a:tc>
                <a:extLst>
                  <a:ext uri="{0D108BD9-81ED-4DB2-BD59-A6C34878D82A}">
                    <a16:rowId xmlns:a16="http://schemas.microsoft.com/office/drawing/2014/main" val="1741376633"/>
                  </a:ext>
                </a:extLst>
              </a:tr>
            </a:tbl>
          </a:graphicData>
        </a:graphic>
      </p:graphicFrame>
    </p:spTree>
    <p:extLst>
      <p:ext uri="{BB962C8B-B14F-4D97-AF65-F5344CB8AC3E}">
        <p14:creationId xmlns:p14="http://schemas.microsoft.com/office/powerpoint/2010/main" val="35310915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30E23-7AF1-4A7C-AC63-B6C7C52DDF13}"/>
              </a:ext>
            </a:extLst>
          </p:cNvPr>
          <p:cNvSpPr>
            <a:spLocks noGrp="1"/>
          </p:cNvSpPr>
          <p:nvPr>
            <p:ph type="ctrTitle"/>
          </p:nvPr>
        </p:nvSpPr>
        <p:spPr>
          <a:xfrm>
            <a:off x="2240409" y="355108"/>
            <a:ext cx="9620158" cy="6098958"/>
          </a:xfrm>
        </p:spPr>
        <p:txBody>
          <a:bodyPr anchor="t">
            <a:noAutofit/>
          </a:bodyPr>
          <a:lstStyle/>
          <a:p>
            <a:pPr>
              <a:lnSpc>
                <a:spcPct val="100000"/>
              </a:lnSpc>
            </a:pPr>
            <a:r>
              <a:rPr lang="en-US" sz="4400" dirty="0" err="1"/>
              <a:t>Junia</a:t>
            </a:r>
            <a:r>
              <a:rPr lang="en-US" sz="4400" dirty="0"/>
              <a:t> </a:t>
            </a:r>
            <a:r>
              <a:rPr lang="en-US" sz="3200" dirty="0"/>
              <a:t>(romans 16:7)</a:t>
            </a:r>
            <a:br>
              <a:rPr lang="en-US" sz="3200" dirty="0"/>
            </a:br>
            <a:br>
              <a:rPr lang="en-US" sz="3200" dirty="0"/>
            </a:br>
            <a:r>
              <a:rPr lang="en-US" sz="3200" dirty="0"/>
              <a:t>Greet Andronicus and </a:t>
            </a:r>
            <a:r>
              <a:rPr lang="en-US" sz="3200" dirty="0" err="1"/>
              <a:t>Junia</a:t>
            </a:r>
            <a:r>
              <a:rPr lang="en-US" sz="3200" dirty="0"/>
              <a:t>, my fellow Jews who have been in prison with me. They are outstanding among the apostles, and they were in Christ before I was.</a:t>
            </a:r>
            <a:endParaRPr lang="en-US" sz="3200" dirty="0">
              <a:solidFill>
                <a:srgbClr val="FF0000"/>
              </a:solidFill>
            </a:endParaRPr>
          </a:p>
        </p:txBody>
      </p:sp>
    </p:spTree>
    <p:extLst>
      <p:ext uri="{BB962C8B-B14F-4D97-AF65-F5344CB8AC3E}">
        <p14:creationId xmlns:p14="http://schemas.microsoft.com/office/powerpoint/2010/main" val="12709885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30E23-7AF1-4A7C-AC63-B6C7C52DDF13}"/>
              </a:ext>
            </a:extLst>
          </p:cNvPr>
          <p:cNvSpPr>
            <a:spLocks noGrp="1"/>
          </p:cNvSpPr>
          <p:nvPr>
            <p:ph type="ctrTitle"/>
          </p:nvPr>
        </p:nvSpPr>
        <p:spPr>
          <a:xfrm>
            <a:off x="2240409" y="355108"/>
            <a:ext cx="9620158" cy="6098958"/>
          </a:xfrm>
        </p:spPr>
        <p:txBody>
          <a:bodyPr anchor="t">
            <a:noAutofit/>
          </a:bodyPr>
          <a:lstStyle/>
          <a:p>
            <a:pPr lvl="0"/>
            <a:r>
              <a:rPr lang="en-US" sz="4400" dirty="0"/>
              <a:t>Recap women of the </a:t>
            </a:r>
            <a:r>
              <a:rPr lang="en-US" sz="4400" dirty="0" err="1"/>
              <a:t>Nt</a:t>
            </a:r>
            <a:br>
              <a:rPr lang="en-US" sz="4400" dirty="0"/>
            </a:br>
            <a:br>
              <a:rPr lang="en-US" sz="4400" dirty="0"/>
            </a:br>
            <a:r>
              <a:rPr lang="en-US" sz="4400" dirty="0"/>
              <a:t>theme:</a:t>
            </a:r>
            <a:br>
              <a:rPr lang="en-US" sz="4400" dirty="0"/>
            </a:br>
            <a:r>
              <a:rPr lang="en-US" sz="4400" dirty="0"/>
              <a:t>god trusting women with the gospel</a:t>
            </a:r>
            <a:endParaRPr lang="en-US" sz="4400" dirty="0">
              <a:solidFill>
                <a:srgbClr val="FF0000"/>
              </a:solidFill>
            </a:endParaRPr>
          </a:p>
        </p:txBody>
      </p:sp>
    </p:spTree>
    <p:extLst>
      <p:ext uri="{BB962C8B-B14F-4D97-AF65-F5344CB8AC3E}">
        <p14:creationId xmlns:p14="http://schemas.microsoft.com/office/powerpoint/2010/main" val="7642618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30E23-7AF1-4A7C-AC63-B6C7C52DDF13}"/>
              </a:ext>
            </a:extLst>
          </p:cNvPr>
          <p:cNvSpPr>
            <a:spLocks noGrp="1"/>
          </p:cNvSpPr>
          <p:nvPr>
            <p:ph type="ctrTitle"/>
          </p:nvPr>
        </p:nvSpPr>
        <p:spPr>
          <a:xfrm>
            <a:off x="2240409" y="355108"/>
            <a:ext cx="9620158" cy="6098958"/>
          </a:xfrm>
        </p:spPr>
        <p:txBody>
          <a:bodyPr anchor="t">
            <a:noAutofit/>
          </a:bodyPr>
          <a:lstStyle/>
          <a:p>
            <a:pPr>
              <a:lnSpc>
                <a:spcPct val="100000"/>
              </a:lnSpc>
            </a:pPr>
            <a:r>
              <a:rPr lang="en-US" sz="4400" dirty="0"/>
              <a:t>Recap women of the </a:t>
            </a:r>
            <a:r>
              <a:rPr lang="en-US" sz="4400" dirty="0" err="1"/>
              <a:t>Nt</a:t>
            </a:r>
            <a:br>
              <a:rPr lang="en-US" sz="3200" dirty="0"/>
            </a:br>
            <a:br>
              <a:rPr lang="en-US" sz="3200" dirty="0"/>
            </a:br>
            <a:r>
              <a:rPr lang="en-US" sz="3200" dirty="0"/>
              <a:t>“For I am not ashamed of the gospel, because it is the power of God that brings salvation to everyone who believes.” Romans 1:16a </a:t>
            </a:r>
            <a:endParaRPr lang="en-US" sz="3200" dirty="0">
              <a:solidFill>
                <a:srgbClr val="FF0000"/>
              </a:solidFill>
            </a:endParaRPr>
          </a:p>
        </p:txBody>
      </p:sp>
    </p:spTree>
    <p:extLst>
      <p:ext uri="{BB962C8B-B14F-4D97-AF65-F5344CB8AC3E}">
        <p14:creationId xmlns:p14="http://schemas.microsoft.com/office/powerpoint/2010/main" val="13840592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30E23-7AF1-4A7C-AC63-B6C7C52DDF13}"/>
              </a:ext>
            </a:extLst>
          </p:cNvPr>
          <p:cNvSpPr>
            <a:spLocks noGrp="1"/>
          </p:cNvSpPr>
          <p:nvPr>
            <p:ph type="ctrTitle"/>
          </p:nvPr>
        </p:nvSpPr>
        <p:spPr>
          <a:xfrm>
            <a:off x="2240409" y="355108"/>
            <a:ext cx="9620158" cy="6098958"/>
          </a:xfrm>
        </p:spPr>
        <p:txBody>
          <a:bodyPr anchor="t">
            <a:noAutofit/>
          </a:bodyPr>
          <a:lstStyle/>
          <a:p>
            <a:pPr lvl="0"/>
            <a:r>
              <a:rPr lang="en-US" sz="4400" dirty="0"/>
              <a:t>Recap women of the </a:t>
            </a:r>
            <a:r>
              <a:rPr lang="en-US" sz="4400" dirty="0" err="1"/>
              <a:t>Nt</a:t>
            </a:r>
            <a:br>
              <a:rPr lang="en-US" sz="4400" dirty="0"/>
            </a:br>
            <a:br>
              <a:rPr lang="en-US" sz="4400" dirty="0"/>
            </a:br>
            <a:r>
              <a:rPr lang="en-US" sz="4400" dirty="0"/>
              <a:t>theme:</a:t>
            </a:r>
            <a:br>
              <a:rPr lang="en-US" sz="4400" dirty="0"/>
            </a:br>
            <a:r>
              <a:rPr lang="en-US" sz="4400" dirty="0"/>
              <a:t>god trusting women with the gospel</a:t>
            </a:r>
            <a:br>
              <a:rPr lang="en-US" sz="4400" dirty="0"/>
            </a:br>
            <a:br>
              <a:rPr lang="en-US" sz="4400" dirty="0"/>
            </a:br>
            <a:r>
              <a:rPr lang="en-US" sz="4400" dirty="0" err="1"/>
              <a:t>gospel</a:t>
            </a:r>
            <a:r>
              <a:rPr lang="en-US" sz="4400" dirty="0"/>
              <a:t> = salvation</a:t>
            </a:r>
            <a:br>
              <a:rPr lang="en-US" sz="4400" dirty="0"/>
            </a:br>
            <a:br>
              <a:rPr lang="en-US" sz="4400" dirty="0"/>
            </a:br>
            <a:r>
              <a:rPr lang="en-US" sz="4400" dirty="0"/>
              <a:t>god using women to save all of humanity</a:t>
            </a:r>
            <a:endParaRPr lang="en-US" sz="4400" dirty="0">
              <a:solidFill>
                <a:srgbClr val="FF0000"/>
              </a:solidFill>
            </a:endParaRPr>
          </a:p>
        </p:txBody>
      </p:sp>
    </p:spTree>
    <p:extLst>
      <p:ext uri="{BB962C8B-B14F-4D97-AF65-F5344CB8AC3E}">
        <p14:creationId xmlns:p14="http://schemas.microsoft.com/office/powerpoint/2010/main" val="34740931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30E23-7AF1-4A7C-AC63-B6C7C52DDF13}"/>
              </a:ext>
            </a:extLst>
          </p:cNvPr>
          <p:cNvSpPr>
            <a:spLocks noGrp="1"/>
          </p:cNvSpPr>
          <p:nvPr>
            <p:ph type="ctrTitle"/>
          </p:nvPr>
        </p:nvSpPr>
        <p:spPr>
          <a:xfrm>
            <a:off x="2240409" y="355108"/>
            <a:ext cx="9620158" cy="6098958"/>
          </a:xfrm>
        </p:spPr>
        <p:txBody>
          <a:bodyPr anchor="t">
            <a:noAutofit/>
          </a:bodyPr>
          <a:lstStyle/>
          <a:p>
            <a:pPr lvl="0"/>
            <a:r>
              <a:rPr lang="en-US" sz="4400" dirty="0"/>
              <a:t>Recap women of the bible</a:t>
            </a:r>
            <a:br>
              <a:rPr lang="en-US" sz="4400" dirty="0"/>
            </a:br>
            <a:br>
              <a:rPr lang="en-US" sz="4400" dirty="0"/>
            </a:br>
            <a:r>
              <a:rPr lang="en-US" sz="4400" dirty="0"/>
              <a:t>OT theme:</a:t>
            </a:r>
            <a:br>
              <a:rPr lang="en-US" sz="4400" dirty="0"/>
            </a:br>
            <a:r>
              <a:rPr lang="en-US" sz="4400" dirty="0"/>
              <a:t>god using women to save men or all of Israel</a:t>
            </a:r>
            <a:br>
              <a:rPr lang="en-US" sz="4400" dirty="0"/>
            </a:br>
            <a:br>
              <a:rPr lang="en-US" sz="4400" dirty="0"/>
            </a:br>
            <a:r>
              <a:rPr lang="en-US" sz="4400" dirty="0"/>
              <a:t>NT Theme</a:t>
            </a:r>
            <a:br>
              <a:rPr lang="en-US" sz="4400" dirty="0"/>
            </a:br>
            <a:r>
              <a:rPr lang="en-US" sz="4400" dirty="0"/>
              <a:t>god using women to save all of humanity</a:t>
            </a:r>
            <a:endParaRPr lang="en-US" sz="4400" dirty="0">
              <a:solidFill>
                <a:srgbClr val="FF0000"/>
              </a:solidFill>
            </a:endParaRPr>
          </a:p>
        </p:txBody>
      </p:sp>
    </p:spTree>
    <p:extLst>
      <p:ext uri="{BB962C8B-B14F-4D97-AF65-F5344CB8AC3E}">
        <p14:creationId xmlns:p14="http://schemas.microsoft.com/office/powerpoint/2010/main" val="623896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30E23-7AF1-4A7C-AC63-B6C7C52DDF13}"/>
              </a:ext>
            </a:extLst>
          </p:cNvPr>
          <p:cNvSpPr>
            <a:spLocks noGrp="1"/>
          </p:cNvSpPr>
          <p:nvPr>
            <p:ph type="ctrTitle"/>
          </p:nvPr>
        </p:nvSpPr>
        <p:spPr>
          <a:xfrm>
            <a:off x="2240409" y="355108"/>
            <a:ext cx="9620158" cy="6098958"/>
          </a:xfrm>
        </p:spPr>
        <p:txBody>
          <a:bodyPr anchor="t">
            <a:noAutofit/>
          </a:bodyPr>
          <a:lstStyle/>
          <a:p>
            <a:pPr lvl="0"/>
            <a:r>
              <a:rPr lang="en-US" sz="4400" dirty="0"/>
              <a:t>Recap women of the </a:t>
            </a:r>
            <a:r>
              <a:rPr lang="en-US" sz="4400" dirty="0" err="1"/>
              <a:t>ot</a:t>
            </a:r>
            <a:br>
              <a:rPr lang="en-US" sz="4400" dirty="0"/>
            </a:br>
            <a:br>
              <a:rPr lang="en-US" sz="4400" dirty="0"/>
            </a:br>
            <a:r>
              <a:rPr lang="en-US" sz="4400" dirty="0" err="1"/>
              <a:t>sarah</a:t>
            </a:r>
            <a:br>
              <a:rPr lang="en-US" sz="4400" dirty="0"/>
            </a:br>
            <a:r>
              <a:rPr lang="en-US" sz="4400" dirty="0" err="1"/>
              <a:t>jachobed</a:t>
            </a:r>
            <a:r>
              <a:rPr lang="en-US" sz="4400" dirty="0"/>
              <a:t>, Miriam, Zipporah, etc.</a:t>
            </a:r>
            <a:br>
              <a:rPr lang="en-US" sz="4400" dirty="0"/>
            </a:br>
            <a:r>
              <a:rPr lang="en-US" sz="4400" dirty="0" err="1"/>
              <a:t>rahab</a:t>
            </a:r>
            <a:br>
              <a:rPr lang="en-US" sz="4400" dirty="0"/>
            </a:br>
            <a:r>
              <a:rPr lang="en-US" sz="4400" dirty="0"/>
              <a:t>ruth</a:t>
            </a:r>
            <a:br>
              <a:rPr lang="en-US" sz="4400" dirty="0"/>
            </a:br>
            <a:r>
              <a:rPr lang="en-US" sz="4400" dirty="0" err="1"/>
              <a:t>deborah</a:t>
            </a:r>
            <a:br>
              <a:rPr lang="en-US" sz="4400" dirty="0"/>
            </a:br>
            <a:r>
              <a:rPr lang="en-US" sz="4400" dirty="0" err="1"/>
              <a:t>hannah</a:t>
            </a:r>
            <a:br>
              <a:rPr lang="en-US" sz="4400" dirty="0"/>
            </a:br>
            <a:r>
              <a:rPr lang="en-US" sz="4400" dirty="0" err="1"/>
              <a:t>abigail</a:t>
            </a:r>
            <a:br>
              <a:rPr lang="en-US" sz="4400" dirty="0"/>
            </a:br>
            <a:r>
              <a:rPr lang="en-US" sz="4400" dirty="0" err="1"/>
              <a:t>esther</a:t>
            </a:r>
            <a:endParaRPr lang="en-US" sz="4400" dirty="0">
              <a:solidFill>
                <a:srgbClr val="FF0000"/>
              </a:solidFill>
            </a:endParaRPr>
          </a:p>
        </p:txBody>
      </p:sp>
    </p:spTree>
    <p:extLst>
      <p:ext uri="{BB962C8B-B14F-4D97-AF65-F5344CB8AC3E}">
        <p14:creationId xmlns:p14="http://schemas.microsoft.com/office/powerpoint/2010/main" val="476711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30E23-7AF1-4A7C-AC63-B6C7C52DDF13}"/>
              </a:ext>
            </a:extLst>
          </p:cNvPr>
          <p:cNvSpPr>
            <a:spLocks noGrp="1"/>
          </p:cNvSpPr>
          <p:nvPr>
            <p:ph type="ctrTitle"/>
          </p:nvPr>
        </p:nvSpPr>
        <p:spPr>
          <a:xfrm>
            <a:off x="2240409" y="355108"/>
            <a:ext cx="9620158" cy="6098958"/>
          </a:xfrm>
        </p:spPr>
        <p:txBody>
          <a:bodyPr anchor="t">
            <a:noAutofit/>
          </a:bodyPr>
          <a:lstStyle/>
          <a:p>
            <a:pPr lvl="0"/>
            <a:r>
              <a:rPr lang="en-US" sz="4400" dirty="0"/>
              <a:t>Recap women of the </a:t>
            </a:r>
            <a:r>
              <a:rPr lang="en-US" sz="4400" dirty="0" err="1"/>
              <a:t>ot</a:t>
            </a:r>
            <a:br>
              <a:rPr lang="en-US" sz="4400" dirty="0"/>
            </a:br>
            <a:br>
              <a:rPr lang="en-US" sz="4400" dirty="0"/>
            </a:br>
            <a:r>
              <a:rPr lang="en-US" sz="4400" dirty="0"/>
              <a:t>theme:</a:t>
            </a:r>
            <a:br>
              <a:rPr lang="en-US" sz="4400" dirty="0"/>
            </a:br>
            <a:r>
              <a:rPr lang="en-US" sz="4400" dirty="0"/>
              <a:t>god using women to save men or all of Israel</a:t>
            </a:r>
            <a:endParaRPr lang="en-US" sz="4400" dirty="0">
              <a:solidFill>
                <a:srgbClr val="FF0000"/>
              </a:solidFill>
            </a:endParaRPr>
          </a:p>
        </p:txBody>
      </p:sp>
    </p:spTree>
    <p:extLst>
      <p:ext uri="{BB962C8B-B14F-4D97-AF65-F5344CB8AC3E}">
        <p14:creationId xmlns:p14="http://schemas.microsoft.com/office/powerpoint/2010/main" val="311446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30E23-7AF1-4A7C-AC63-B6C7C52DDF13}"/>
              </a:ext>
            </a:extLst>
          </p:cNvPr>
          <p:cNvSpPr>
            <a:spLocks noGrp="1"/>
          </p:cNvSpPr>
          <p:nvPr>
            <p:ph type="ctrTitle"/>
          </p:nvPr>
        </p:nvSpPr>
        <p:spPr>
          <a:xfrm>
            <a:off x="2240409" y="355108"/>
            <a:ext cx="9620158" cy="6098958"/>
          </a:xfrm>
        </p:spPr>
        <p:txBody>
          <a:bodyPr anchor="t">
            <a:noAutofit/>
          </a:bodyPr>
          <a:lstStyle/>
          <a:p>
            <a:pPr>
              <a:lnSpc>
                <a:spcPct val="100000"/>
              </a:lnSpc>
            </a:pPr>
            <a:r>
              <a:rPr lang="en-US" sz="4400" dirty="0"/>
              <a:t>Anna </a:t>
            </a:r>
            <a:r>
              <a:rPr lang="en-US" sz="3200" dirty="0"/>
              <a:t>(Luke 2:36-38)</a:t>
            </a:r>
            <a:br>
              <a:rPr lang="en-US" sz="3200" dirty="0"/>
            </a:br>
            <a:br>
              <a:rPr lang="en-US" sz="3200" dirty="0"/>
            </a:br>
            <a:r>
              <a:rPr lang="en-US" sz="3200" dirty="0"/>
              <a:t>There was also a prophet, Anna, the daughter of Penuel, of the tribe of Asher. She was very old; she had lived with her husband seven years after her marriage, and then was a widow until she was eighty-four. She never left the temple but worshiped night and day, fasting and praying. Coming up to them at that very moment, she gave thanks to God and spoke about the child to all who were looking forward to the redemption of Jerusalem.</a:t>
            </a:r>
            <a:endParaRPr lang="en-US" sz="3200" dirty="0">
              <a:solidFill>
                <a:srgbClr val="FF0000"/>
              </a:solidFill>
            </a:endParaRPr>
          </a:p>
        </p:txBody>
      </p:sp>
    </p:spTree>
    <p:extLst>
      <p:ext uri="{BB962C8B-B14F-4D97-AF65-F5344CB8AC3E}">
        <p14:creationId xmlns:p14="http://schemas.microsoft.com/office/powerpoint/2010/main" val="1686571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30E23-7AF1-4A7C-AC63-B6C7C52DDF13}"/>
              </a:ext>
            </a:extLst>
          </p:cNvPr>
          <p:cNvSpPr>
            <a:spLocks noGrp="1"/>
          </p:cNvSpPr>
          <p:nvPr>
            <p:ph type="ctrTitle"/>
          </p:nvPr>
        </p:nvSpPr>
        <p:spPr>
          <a:xfrm>
            <a:off x="2240409" y="355108"/>
            <a:ext cx="9620158" cy="6098958"/>
          </a:xfrm>
        </p:spPr>
        <p:txBody>
          <a:bodyPr anchor="t">
            <a:noAutofit/>
          </a:bodyPr>
          <a:lstStyle/>
          <a:p>
            <a:pPr>
              <a:lnSpc>
                <a:spcPct val="100000"/>
              </a:lnSpc>
            </a:pPr>
            <a:r>
              <a:rPr lang="en-US" sz="4400" dirty="0"/>
              <a:t>The woman at the well </a:t>
            </a:r>
            <a:r>
              <a:rPr lang="en-US" sz="3200" dirty="0"/>
              <a:t>(john 4:1-26)</a:t>
            </a:r>
            <a:br>
              <a:rPr lang="en-US" sz="3200" dirty="0"/>
            </a:br>
            <a:br>
              <a:rPr lang="en-US" sz="3200" dirty="0"/>
            </a:br>
            <a:r>
              <a:rPr lang="en-US" sz="3200" dirty="0"/>
              <a:t>verses 7, 9, &amp;10:</a:t>
            </a:r>
            <a:br>
              <a:rPr lang="en-US" sz="3200" dirty="0"/>
            </a:br>
            <a:r>
              <a:rPr lang="en-US" sz="3200" dirty="0"/>
              <a:t>When a Samaritan woman came to draw water, Jesus said to her, “Will you give me a drink?” The Samaritan woman said to him, “You are a Jew and I am a Samaritan woman. How can you ask me for a drink?” (For Jews do not associate with Samaritans.) Jesus answered her, “If you knew the gift of God and who it is that asks you for a drink, you would have asked him and he would have given you living water.”</a:t>
            </a:r>
            <a:br>
              <a:rPr lang="en-US" sz="3200" dirty="0"/>
            </a:br>
            <a:endParaRPr lang="en-US" sz="3200" dirty="0">
              <a:solidFill>
                <a:srgbClr val="FF0000"/>
              </a:solidFill>
            </a:endParaRPr>
          </a:p>
        </p:txBody>
      </p:sp>
    </p:spTree>
    <p:extLst>
      <p:ext uri="{BB962C8B-B14F-4D97-AF65-F5344CB8AC3E}">
        <p14:creationId xmlns:p14="http://schemas.microsoft.com/office/powerpoint/2010/main" val="2451074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30E23-7AF1-4A7C-AC63-B6C7C52DDF13}"/>
              </a:ext>
            </a:extLst>
          </p:cNvPr>
          <p:cNvSpPr>
            <a:spLocks noGrp="1"/>
          </p:cNvSpPr>
          <p:nvPr>
            <p:ph type="ctrTitle"/>
          </p:nvPr>
        </p:nvSpPr>
        <p:spPr>
          <a:xfrm>
            <a:off x="2240409" y="355108"/>
            <a:ext cx="9620158" cy="6098958"/>
          </a:xfrm>
        </p:spPr>
        <p:txBody>
          <a:bodyPr anchor="t">
            <a:noAutofit/>
          </a:bodyPr>
          <a:lstStyle/>
          <a:p>
            <a:pPr>
              <a:lnSpc>
                <a:spcPct val="100000"/>
              </a:lnSpc>
            </a:pPr>
            <a:r>
              <a:rPr lang="en-US" sz="4400" dirty="0"/>
              <a:t>The woman at the well </a:t>
            </a:r>
            <a:r>
              <a:rPr lang="en-US" sz="3200" dirty="0"/>
              <a:t>(john 4:1-26)</a:t>
            </a:r>
            <a:br>
              <a:rPr lang="en-US" sz="3200" dirty="0"/>
            </a:br>
            <a:br>
              <a:rPr lang="en-US" sz="3200" dirty="0"/>
            </a:br>
            <a:r>
              <a:rPr lang="en-US" sz="3200" dirty="0"/>
              <a:t>verses 16-18:</a:t>
            </a:r>
            <a:br>
              <a:rPr lang="en-US" sz="3200" dirty="0"/>
            </a:br>
            <a:r>
              <a:rPr lang="en-US" sz="3200" dirty="0"/>
              <a:t>He told her, “Go, call your husband and come back.” “I have no husband,” she replied.</a:t>
            </a:r>
            <a:br>
              <a:rPr lang="en-US" sz="3200" dirty="0"/>
            </a:br>
            <a:br>
              <a:rPr lang="en-US" sz="3200" dirty="0"/>
            </a:br>
            <a:r>
              <a:rPr lang="en-US" sz="3200" dirty="0"/>
              <a:t>Jesus said to her, “You are right when you say you have no husband. The fact is, you have had five husbands, and the man you now have is not your husband. What you have just said is quite true.”</a:t>
            </a:r>
            <a:br>
              <a:rPr lang="en-US" sz="3200" dirty="0"/>
            </a:br>
            <a:endParaRPr lang="en-US" sz="3200" dirty="0">
              <a:solidFill>
                <a:srgbClr val="FF0000"/>
              </a:solidFill>
            </a:endParaRPr>
          </a:p>
        </p:txBody>
      </p:sp>
    </p:spTree>
    <p:extLst>
      <p:ext uri="{BB962C8B-B14F-4D97-AF65-F5344CB8AC3E}">
        <p14:creationId xmlns:p14="http://schemas.microsoft.com/office/powerpoint/2010/main" val="4022115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30E23-7AF1-4A7C-AC63-B6C7C52DDF13}"/>
              </a:ext>
            </a:extLst>
          </p:cNvPr>
          <p:cNvSpPr>
            <a:spLocks noGrp="1"/>
          </p:cNvSpPr>
          <p:nvPr>
            <p:ph type="ctrTitle"/>
          </p:nvPr>
        </p:nvSpPr>
        <p:spPr>
          <a:xfrm>
            <a:off x="2240409" y="355108"/>
            <a:ext cx="9620158" cy="6098958"/>
          </a:xfrm>
        </p:spPr>
        <p:txBody>
          <a:bodyPr anchor="t">
            <a:noAutofit/>
          </a:bodyPr>
          <a:lstStyle/>
          <a:p>
            <a:pPr>
              <a:lnSpc>
                <a:spcPct val="100000"/>
              </a:lnSpc>
            </a:pPr>
            <a:r>
              <a:rPr lang="en-US" sz="4400" dirty="0"/>
              <a:t>The woman at the well </a:t>
            </a:r>
            <a:r>
              <a:rPr lang="en-US" sz="3200" dirty="0"/>
              <a:t>(john 4:1-26)</a:t>
            </a:r>
            <a:br>
              <a:rPr lang="en-US" sz="3200" dirty="0"/>
            </a:br>
            <a:br>
              <a:rPr lang="en-US" sz="3200" dirty="0"/>
            </a:br>
            <a:r>
              <a:rPr lang="en-US" sz="3200" dirty="0"/>
              <a:t>verses 25-26:</a:t>
            </a:r>
            <a:br>
              <a:rPr lang="en-US" sz="3200" dirty="0"/>
            </a:br>
            <a:r>
              <a:rPr lang="en-US" sz="3200" dirty="0"/>
              <a:t>The woman said, “I know that Messiah” (called Christ) “is coming. When he comes, he will explain everything to us.”</a:t>
            </a:r>
            <a:br>
              <a:rPr lang="en-US" sz="3200" dirty="0"/>
            </a:br>
            <a:br>
              <a:rPr lang="en-US" sz="3200" dirty="0"/>
            </a:br>
            <a:r>
              <a:rPr lang="en-US" sz="3200" dirty="0"/>
              <a:t>Then Jesus declared, “I, the one speaking to you—I am he.”</a:t>
            </a:r>
            <a:br>
              <a:rPr lang="en-US" sz="3200" dirty="0"/>
            </a:br>
            <a:endParaRPr lang="en-US" sz="3200" dirty="0">
              <a:solidFill>
                <a:srgbClr val="FF0000"/>
              </a:solidFill>
            </a:endParaRPr>
          </a:p>
        </p:txBody>
      </p:sp>
    </p:spTree>
    <p:extLst>
      <p:ext uri="{BB962C8B-B14F-4D97-AF65-F5344CB8AC3E}">
        <p14:creationId xmlns:p14="http://schemas.microsoft.com/office/powerpoint/2010/main" val="2712182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30E23-7AF1-4A7C-AC63-B6C7C52DDF13}"/>
              </a:ext>
            </a:extLst>
          </p:cNvPr>
          <p:cNvSpPr>
            <a:spLocks noGrp="1"/>
          </p:cNvSpPr>
          <p:nvPr>
            <p:ph type="ctrTitle"/>
          </p:nvPr>
        </p:nvSpPr>
        <p:spPr>
          <a:xfrm>
            <a:off x="2240409" y="355108"/>
            <a:ext cx="9620158" cy="6098958"/>
          </a:xfrm>
        </p:spPr>
        <p:txBody>
          <a:bodyPr anchor="t">
            <a:noAutofit/>
          </a:bodyPr>
          <a:lstStyle/>
          <a:p>
            <a:pPr>
              <a:lnSpc>
                <a:spcPct val="100000"/>
              </a:lnSpc>
            </a:pPr>
            <a:r>
              <a:rPr lang="en-US" sz="4400" dirty="0"/>
              <a:t>Mary (of Bethany)</a:t>
            </a:r>
            <a:br>
              <a:rPr lang="en-US" sz="3200" dirty="0"/>
            </a:br>
            <a:br>
              <a:rPr lang="en-US" sz="3200" dirty="0"/>
            </a:br>
            <a:r>
              <a:rPr lang="en-US" sz="3200" dirty="0"/>
              <a:t>we see </a:t>
            </a:r>
            <a:r>
              <a:rPr lang="en-US" sz="3200" dirty="0" err="1"/>
              <a:t>mary</a:t>
            </a:r>
            <a:r>
              <a:rPr lang="en-US" sz="3200" dirty="0"/>
              <a:t> three times in the bible</a:t>
            </a:r>
            <a:br>
              <a:rPr lang="en-US" sz="3200" dirty="0"/>
            </a:br>
            <a:br>
              <a:rPr lang="en-US" sz="3200" dirty="0"/>
            </a:br>
            <a:r>
              <a:rPr lang="en-US" sz="3200" dirty="0"/>
              <a:t>sitting at the feet of </a:t>
            </a:r>
            <a:r>
              <a:rPr lang="en-US" sz="3200" dirty="0" err="1"/>
              <a:t>jesus</a:t>
            </a:r>
            <a:br>
              <a:rPr lang="en-US" sz="3200" dirty="0"/>
            </a:br>
            <a:r>
              <a:rPr lang="en-US" sz="3200" dirty="0"/>
              <a:t>(while </a:t>
            </a:r>
            <a:r>
              <a:rPr lang="en-US" sz="3200" dirty="0" err="1"/>
              <a:t>martha</a:t>
            </a:r>
            <a:r>
              <a:rPr lang="en-US" sz="3200" dirty="0"/>
              <a:t> was busy making preparations)</a:t>
            </a:r>
            <a:br>
              <a:rPr lang="en-US" sz="3200" dirty="0"/>
            </a:br>
            <a:br>
              <a:rPr lang="en-US" sz="3200" dirty="0"/>
            </a:br>
            <a:r>
              <a:rPr lang="en-US" sz="3200" dirty="0"/>
              <a:t>at the raising of her brother, Lazarus</a:t>
            </a:r>
            <a:br>
              <a:rPr lang="en-US" sz="3200" dirty="0"/>
            </a:br>
            <a:br>
              <a:rPr lang="en-US" sz="3200" dirty="0"/>
            </a:br>
            <a:r>
              <a:rPr lang="en-US" sz="3200" dirty="0"/>
              <a:t>pouring perfume on the feet of </a:t>
            </a:r>
            <a:r>
              <a:rPr lang="en-US" sz="3200" dirty="0" err="1"/>
              <a:t>jesus</a:t>
            </a:r>
            <a:r>
              <a:rPr lang="en-US" sz="3200" dirty="0"/>
              <a:t> days before his crucifixion</a:t>
            </a:r>
            <a:br>
              <a:rPr lang="en-US" sz="3200" dirty="0"/>
            </a:br>
            <a:endParaRPr lang="en-US" sz="3200" dirty="0">
              <a:solidFill>
                <a:srgbClr val="FF0000"/>
              </a:solidFill>
            </a:endParaRPr>
          </a:p>
        </p:txBody>
      </p:sp>
    </p:spTree>
    <p:extLst>
      <p:ext uri="{BB962C8B-B14F-4D97-AF65-F5344CB8AC3E}">
        <p14:creationId xmlns:p14="http://schemas.microsoft.com/office/powerpoint/2010/main" val="25969033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425</TotalTime>
  <Words>1567</Words>
  <Application>Microsoft Macintosh PowerPoint</Application>
  <PresentationFormat>Widescreen</PresentationFormat>
  <Paragraphs>37</Paragraphs>
  <Slides>24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Tw Cen MT</vt:lpstr>
      <vt:lpstr>Circuit</vt:lpstr>
      <vt:lpstr>Women in the Kingdom ot &amp; nt survey</vt:lpstr>
      <vt:lpstr>PowerPoint Presentation</vt:lpstr>
      <vt:lpstr>Recap women of the ot  sarah jachobed, Miriam, Zipporah, etc. rahab ruth deborah hannah abigail esther</vt:lpstr>
      <vt:lpstr>Recap women of the ot  theme: god using women to save men or all of Israel</vt:lpstr>
      <vt:lpstr>Anna (Luke 2:36-38)  There was also a prophet, Anna, the daughter of Penuel, of the tribe of Asher. She was very old; she had lived with her husband seven years after her marriage, and then was a widow until she was eighty-four. She never left the temple but worshiped night and day, fasting and praying. Coming up to them at that very moment, she gave thanks to God and spoke about the child to all who were looking forward to the redemption of Jerusalem.</vt:lpstr>
      <vt:lpstr>The woman at the well (john 4:1-26)  verses 7, 9, &amp;10: When a Samaritan woman came to draw water, Jesus said to her, “Will you give me a drink?” The Samaritan woman said to him, “You are a Jew and I am a Samaritan woman. How can you ask me for a drink?” (For Jews do not associate with Samaritans.) Jesus answered her, “If you knew the gift of God and who it is that asks you for a drink, you would have asked him and he would have given you living water.” </vt:lpstr>
      <vt:lpstr>The woman at the well (john 4:1-26)  verses 16-18: He told her, “Go, call your husband and come back.” “I have no husband,” she replied.  Jesus said to her, “You are right when you say you have no husband. The fact is, you have had five husbands, and the man you now have is not your husband. What you have just said is quite true.” </vt:lpstr>
      <vt:lpstr>The woman at the well (john 4:1-26)  verses 25-26: The woman said, “I know that Messiah” (called Christ) “is coming. When he comes, he will explain everything to us.”  Then Jesus declared, “I, the one speaking to you—I am he.” </vt:lpstr>
      <vt:lpstr>Mary (of Bethany)  we see mary three times in the bible  sitting at the feet of jesus (while martha was busy making preparations)  at the raising of her brother, Lazarus  pouring perfume on the feet of jesus days before his crucifixion </vt:lpstr>
      <vt:lpstr>Mary (of Bethany) (luke 10:38-42)  As Jesus and his disciples were on their way, he came to a village where a woman named Martha opened her home to him. She had a sister called Mary, who sat at the Lord’s feet listening to what he said. But Martha was distracted by all the preparations that had to be made. She came to him and asked, “Lord, don’t you care that my sister has left me to do the work by myself? Tell her to help me!” </vt:lpstr>
      <vt:lpstr>Mary (of Bethany) (luke 10:38-42)  “Martha, Martha,” the Lord answered, “you are worried and upset about many things, but few things are needed—or indeed only one. Mary has chosen what is better, and it will not be taken away from her.” </vt:lpstr>
      <vt:lpstr>Mary magdalene (luke 8:1-3)  After this, Jesus traveled about from one town and village to another, proclaiming the good news of the kingdom of God. The Twelve were with him, and also some women who had been cured of evil spirits and diseases: Mary (called Magdalene) from whom seven demons had come out; Joanna the wife of Chuza, the manager of Herod’s household; Susanna; and many others. These women were helping to support them out of their own means.</vt:lpstr>
      <vt:lpstr>Mary magdalene (john 20:1-18)  verse 1 Early on the first day of the week, while it was still dark, Mary Magdalene went to the tomb and saw that the stone had been removed from the entrance.</vt:lpstr>
      <vt:lpstr>Mary magdalene (john 20:1-18)  verses 11-13 Now Mary stood outside the tomb crying. As she wept, she bent over to look into the tomb  and saw two angels in white, seated where Jesus’ body had been, one at the head and the other at the foot. They asked her, “Woman, why are you crying?” “They have taken my Lord away,” she said, “and I don’t know where they have put him.”</vt:lpstr>
      <vt:lpstr>Mary magdalene (john 20:1-18)  verses 14-15 At this, she turned around and saw Jesus standing there, but she did not realize that it was Jesus. He asked her, “Woman, why are you crying? Who is it you are looking for?”  Thinking he was the gardener, she said, “Sir, if you have carried him away, tell me where you have put him, and I will get him.”</vt:lpstr>
      <vt:lpstr>Mary magdalene (john 20:1-18)  verses 16-18: Jesus said to her, “Mary.” She turned toward him and cried out in Aramaic, “Rabboni!” (which means “Teacher”). Jesus said, “Do not hold on to me, for I have not yet ascended to the Father. Go instead to my brothers and tell them, ‘I am ascending to my Father and your Father, to my God and your God.’” Mary Magdalene went to the disciples with the news: “I have seen the Lord!” And she told them that he had said these things to her.</vt:lpstr>
      <vt:lpstr>phoebe (romans 16:1-2)  I commend to you our sister Phoebe, a deacon of the church in Cenchreae. I ask you to receive her in the Lord in a way worthy of his people and to give her any help she may need from you, for she has been the benefactor of many people, including me.</vt:lpstr>
      <vt:lpstr>Priscilla (romans 16:3-5)  Greet Priscilla and Aquila, my co-workers in Christ Jesus. They risked their lives for me. Not only I but all the churches of the Gentiles are grateful to them.  Greet also the church that meets at their house.</vt:lpstr>
      <vt:lpstr>Priscilla (acts 18:24-26) Meanwhile a Jew named Apollos, a native of Alexandria, came to Ephesus. He was a learned man, with a thorough knowledge of the Scriptures. He had been instructed in the way of the Lord, and he spoke with great fervor and taught about Jesus accurately, though he knew only the baptism of John. He began to speak boldly in the synagogue. When Priscilla and Aquila heard him, they invited him to their home and explained to him the way of God more adequately.</vt:lpstr>
      <vt:lpstr>Junia (romans 16:7)  Greet Andronicus and Junia, my fellow Jews who have been in prison with me. They are outstanding among the apostles, and they were in Christ before I was.</vt:lpstr>
      <vt:lpstr>Recap women of the Nt  theme: god trusting women with the gospel</vt:lpstr>
      <vt:lpstr>Recap women of the Nt  “For I am not ashamed of the gospel, because it is the power of God that brings salvation to everyone who believes.” Romans 1:16a </vt:lpstr>
      <vt:lpstr>Recap women of the Nt  theme: god trusting women with the gospel  gospel = salvation  god using women to save all of humanity</vt:lpstr>
      <vt:lpstr>Recap women of the bible  OT theme: god using women to save men or all of Israel  NT Theme god using women to save all of humanity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format changes</dc:title>
  <dc:creator>Bradshaw, Andrew S.</dc:creator>
  <cp:lastModifiedBy>Jonathan R</cp:lastModifiedBy>
  <cp:revision>20</cp:revision>
  <dcterms:created xsi:type="dcterms:W3CDTF">2022-01-09T02:29:01Z</dcterms:created>
  <dcterms:modified xsi:type="dcterms:W3CDTF">2022-04-13T16:33:37Z</dcterms:modified>
</cp:coreProperties>
</file>